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2"/>
  </p:notesMasterIdLst>
  <p:sldIdLst>
    <p:sldId id="256" r:id="rId2"/>
    <p:sldId id="257" r:id="rId3"/>
    <p:sldId id="297" r:id="rId4"/>
    <p:sldId id="271" r:id="rId5"/>
    <p:sldId id="298" r:id="rId6"/>
    <p:sldId id="299" r:id="rId7"/>
    <p:sldId id="300" r:id="rId8"/>
    <p:sldId id="301" r:id="rId9"/>
    <p:sldId id="302" r:id="rId10"/>
    <p:sldId id="303" r:id="rId11"/>
    <p:sldId id="304" r:id="rId12"/>
    <p:sldId id="305" r:id="rId13"/>
    <p:sldId id="306" r:id="rId14"/>
    <p:sldId id="307" r:id="rId15"/>
    <p:sldId id="308" r:id="rId16"/>
    <p:sldId id="309" r:id="rId17"/>
    <p:sldId id="310" r:id="rId18"/>
    <p:sldId id="311" r:id="rId19"/>
    <p:sldId id="312" r:id="rId20"/>
    <p:sldId id="31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Fira Sans Extra Condensed Medium" panose="020B0603050000020004" pitchFamily="34" charset="0"/>
      <p:regular r:id="rId27"/>
      <p:bold r:id="rId28"/>
      <p:italic r:id="rId29"/>
      <p:boldItalic r:id="rId30"/>
    </p:embeddedFont>
    <p:embeddedFont>
      <p:font typeface="Livvic Light" panose="020F0302020204030204" pitchFamily="34" charset="0"/>
      <p:regular r:id="rId31"/>
      <p:italic r:id="rId32"/>
    </p:embeddedFont>
    <p:embeddedFont>
      <p:font typeface="Maven Pro" pitchFamily="2" charset="77"/>
      <p:regular r:id="rId33"/>
      <p:bold r:id="rId34"/>
    </p:embeddedFont>
    <p:embeddedFont>
      <p:font typeface="Nunito Light" panose="020F0302020204030204" pitchFamily="34" charset="0"/>
      <p:regular r:id="rId35"/>
      <p:italic r:id="rId36"/>
    </p:embeddedFont>
    <p:embeddedFont>
      <p:font typeface="Share Tech" pitchFamily="2" charset="77"/>
      <p:regular r:id="rId37"/>
    </p:embeddedFont>
    <p:embeddedFont>
      <p:font typeface="Ubuntu Mono derivative Powerlin" panose="020B0509030602030204" pitchFamily="49"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655D28-E484-49D8-AB5B-D207E51B1721}">
  <a:tblStyle styleId="{EB655D28-E484-49D8-AB5B-D207E51B17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4"/>
    <p:restoredTop sz="94686"/>
  </p:normalViewPr>
  <p:slideViewPr>
    <p:cSldViewPr snapToGrid="0">
      <p:cViewPr>
        <p:scale>
          <a:sx n="43" d="100"/>
          <a:sy n="43" d="100"/>
        </p:scale>
        <p:origin x="1088" y="1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4472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375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614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786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912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3401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076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2443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3774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671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522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07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211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0729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7127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360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0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7" r:id="rId4"/>
    <p:sldLayoutId id="2147483666"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17187" y="3398871"/>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Diego Ignacio Ortiz</a:t>
            </a:r>
            <a:endParaRPr sz="1400" dirty="0"/>
          </a:p>
        </p:txBody>
      </p:sp>
      <p:sp>
        <p:nvSpPr>
          <p:cNvPr id="435" name="Google Shape;435;p25"/>
          <p:cNvSpPr txBox="1">
            <a:spLocks noGrp="1"/>
          </p:cNvSpPr>
          <p:nvPr>
            <p:ph type="ctrTitle"/>
          </p:nvPr>
        </p:nvSpPr>
        <p:spPr>
          <a:xfrm>
            <a:off x="1561650" y="751887"/>
            <a:ext cx="6020700" cy="19733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SPACE X</a:t>
            </a:r>
            <a:br>
              <a:rPr lang="en" dirty="0">
                <a:solidFill>
                  <a:schemeClr val="accent2"/>
                </a:solidFill>
              </a:rPr>
            </a:br>
            <a:r>
              <a:rPr lang="en" sz="2000" dirty="0">
                <a:solidFill>
                  <a:schemeClr val="accent2"/>
                </a:solidFill>
              </a:rPr>
              <a:t>IBM DATA SCIENCE</a:t>
            </a:r>
            <a:r>
              <a:rPr lang="en" sz="2000" dirty="0"/>
              <a:t>  CAPSTONE PROJECT</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IBM Developer Skills Network · GitHub">
            <a:extLst>
              <a:ext uri="{FF2B5EF4-FFF2-40B4-BE49-F238E27FC236}">
                <a16:creationId xmlns:a16="http://schemas.microsoft.com/office/drawing/2014/main" id="{AA9C2BF5-A17F-3C82-2553-EEA12B8CC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93" y="268526"/>
            <a:ext cx="1011520" cy="1011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02921" y="1063525"/>
            <a:ext cx="2695756" cy="577800"/>
          </a:xfrm>
          <a:prstGeom prst="rect">
            <a:avLst/>
          </a:prstGeom>
        </p:spPr>
        <p:txBody>
          <a:bodyPr spcFirstLastPara="1" wrap="square" lIns="91425" tIns="91425" rIns="91425" bIns="91425" anchor="t" anchorCtr="0">
            <a:noAutofit/>
          </a:bodyPr>
          <a:lstStyle/>
          <a:p>
            <a:pPr marL="165100" indent="0">
              <a:buNone/>
            </a:pP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Data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collection</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SpaceX REST API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calls</a:t>
            </a:r>
            <a:endParaRPr lang="es-CL" sz="1400" b="1" dirty="0">
              <a:solidFill>
                <a:schemeClr val="bg1"/>
              </a:solidFill>
              <a:latin typeface="Söhne"/>
            </a:endParaRP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964F4387-976B-A93E-B672-7780D4195122}"/>
              </a:ext>
            </a:extLst>
          </p:cNvPr>
          <p:cNvPicPr>
            <a:picLocks noChangeAspect="1"/>
          </p:cNvPicPr>
          <p:nvPr/>
        </p:nvPicPr>
        <p:blipFill>
          <a:blip r:embed="rId3"/>
          <a:stretch>
            <a:fillRect/>
          </a:stretch>
        </p:blipFill>
        <p:spPr>
          <a:xfrm>
            <a:off x="3693644" y="310150"/>
            <a:ext cx="5252638" cy="4392292"/>
          </a:xfrm>
          <a:prstGeom prst="rect">
            <a:avLst/>
          </a:prstGeom>
        </p:spPr>
      </p:pic>
    </p:spTree>
    <p:extLst>
      <p:ext uri="{BB962C8B-B14F-4D97-AF65-F5344CB8AC3E}">
        <p14:creationId xmlns:p14="http://schemas.microsoft.com/office/powerpoint/2010/main" val="364355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02921" y="1063525"/>
            <a:ext cx="2283822" cy="577800"/>
          </a:xfrm>
          <a:prstGeom prst="rect">
            <a:avLst/>
          </a:prstGeom>
        </p:spPr>
        <p:txBody>
          <a:bodyPr spcFirstLastPara="1" wrap="square" lIns="91425" tIns="91425" rIns="91425" bIns="91425" anchor="t" anchorCtr="0">
            <a:noAutofit/>
          </a:bodyPr>
          <a:lstStyle/>
          <a:p>
            <a:pPr marL="165100" indent="0">
              <a:buNone/>
            </a:pP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Web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Scrapping</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from</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Wikipedia</a:t>
            </a:r>
            <a:endParaRPr lang="es-CL" sz="1400" b="1" dirty="0">
              <a:solidFill>
                <a:schemeClr val="bg1"/>
              </a:solidFill>
              <a:latin typeface="Söhne"/>
            </a:endParaRP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B6F89B9D-C9B6-F574-C9A5-F4A1ED30124E}"/>
              </a:ext>
            </a:extLst>
          </p:cNvPr>
          <p:cNvPicPr>
            <a:picLocks noChangeAspect="1"/>
          </p:cNvPicPr>
          <p:nvPr/>
        </p:nvPicPr>
        <p:blipFill>
          <a:blip r:embed="rId3"/>
          <a:stretch>
            <a:fillRect/>
          </a:stretch>
        </p:blipFill>
        <p:spPr>
          <a:xfrm>
            <a:off x="3450778" y="544286"/>
            <a:ext cx="5609226" cy="4181728"/>
          </a:xfrm>
          <a:prstGeom prst="rect">
            <a:avLst/>
          </a:prstGeom>
        </p:spPr>
      </p:pic>
    </p:spTree>
    <p:extLst>
      <p:ext uri="{BB962C8B-B14F-4D97-AF65-F5344CB8AC3E}">
        <p14:creationId xmlns:p14="http://schemas.microsoft.com/office/powerpoint/2010/main" val="320431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WRANGLING</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A4DCA3AE-F3FC-FC46-E3AE-2AC8AAA8BFFE}"/>
              </a:ext>
            </a:extLst>
          </p:cNvPr>
          <p:cNvPicPr>
            <a:picLocks noChangeAspect="1"/>
          </p:cNvPicPr>
          <p:nvPr/>
        </p:nvPicPr>
        <p:blipFill>
          <a:blip r:embed="rId3"/>
          <a:stretch>
            <a:fillRect/>
          </a:stretch>
        </p:blipFill>
        <p:spPr>
          <a:xfrm>
            <a:off x="1826955" y="1106512"/>
            <a:ext cx="5479142" cy="3563293"/>
          </a:xfrm>
          <a:prstGeom prst="rect">
            <a:avLst/>
          </a:prstGeom>
        </p:spPr>
      </p:pic>
    </p:spTree>
    <p:extLst>
      <p:ext uri="{BB962C8B-B14F-4D97-AF65-F5344CB8AC3E}">
        <p14:creationId xmlns:p14="http://schemas.microsoft.com/office/powerpoint/2010/main" val="43848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DATA VISUALIZATION</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6487C543-3E10-9223-2961-2415E7D42841}"/>
              </a:ext>
            </a:extLst>
          </p:cNvPr>
          <p:cNvPicPr>
            <a:picLocks noChangeAspect="1"/>
          </p:cNvPicPr>
          <p:nvPr/>
        </p:nvPicPr>
        <p:blipFill>
          <a:blip r:embed="rId3"/>
          <a:stretch>
            <a:fillRect/>
          </a:stretch>
        </p:blipFill>
        <p:spPr>
          <a:xfrm>
            <a:off x="-1" y="1108926"/>
            <a:ext cx="9144001" cy="3708400"/>
          </a:xfrm>
          <a:prstGeom prst="rect">
            <a:avLst/>
          </a:prstGeom>
        </p:spPr>
      </p:pic>
    </p:spTree>
    <p:extLst>
      <p:ext uri="{BB962C8B-B14F-4D97-AF65-F5344CB8AC3E}">
        <p14:creationId xmlns:p14="http://schemas.microsoft.com/office/powerpoint/2010/main" val="258821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WITH SQL</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5;p26">
            <a:extLst>
              <a:ext uri="{FF2B5EF4-FFF2-40B4-BE49-F238E27FC236}">
                <a16:creationId xmlns:a16="http://schemas.microsoft.com/office/drawing/2014/main" id="{033C4EC3-8FEC-403B-60E0-1CD744DD0C7C}"/>
              </a:ext>
            </a:extLst>
          </p:cNvPr>
          <p:cNvSpPr txBox="1">
            <a:spLocks noGrp="1"/>
          </p:cNvSpPr>
          <p:nvPr>
            <p:ph type="body" idx="1"/>
          </p:nvPr>
        </p:nvSpPr>
        <p:spPr>
          <a:xfrm>
            <a:off x="502920" y="1063524"/>
            <a:ext cx="6767675" cy="3262003"/>
          </a:xfrm>
          <a:prstGeom prst="rect">
            <a:avLst/>
          </a:prstGeom>
        </p:spPr>
        <p:txBody>
          <a:bodyPr spcFirstLastPara="1" wrap="square" lIns="91425" tIns="91425" rIns="91425" bIns="91425" anchor="t" anchorCtr="0">
            <a:noAutofit/>
          </a:bodyPr>
          <a:lstStyle/>
          <a:p>
            <a:pPr marL="165100" indent="0">
              <a:buNone/>
            </a:pPr>
            <a:r>
              <a:rPr lang="es-CL" sz="1100" dirty="0">
                <a:solidFill>
                  <a:schemeClr val="accent2"/>
                </a:solidFill>
              </a:rPr>
              <a:t>SQL </a:t>
            </a:r>
            <a:r>
              <a:rPr lang="es-CL" sz="1100" dirty="0" err="1">
                <a:solidFill>
                  <a:schemeClr val="accent2"/>
                </a:solidFill>
              </a:rPr>
              <a:t>queries</a:t>
            </a:r>
            <a:r>
              <a:rPr lang="es-CL" sz="1100" dirty="0">
                <a:solidFill>
                  <a:schemeClr val="accent2"/>
                </a:solidFill>
              </a:rPr>
              <a:t> </a:t>
            </a:r>
            <a:r>
              <a:rPr lang="es-CL" sz="1100" dirty="0" err="1">
                <a:solidFill>
                  <a:schemeClr val="accent2"/>
                </a:solidFill>
              </a:rPr>
              <a:t>performed</a:t>
            </a:r>
            <a:r>
              <a:rPr lang="es-CL" sz="1100" dirty="0">
                <a:solidFill>
                  <a:schemeClr val="accent2"/>
                </a:solidFill>
              </a:rPr>
              <a:t> </a:t>
            </a:r>
            <a:r>
              <a:rPr lang="es-CL" sz="1100" dirty="0" err="1">
                <a:solidFill>
                  <a:schemeClr val="accent2"/>
                </a:solidFill>
              </a:rPr>
              <a:t>include</a:t>
            </a:r>
            <a:r>
              <a:rPr lang="es-CL" sz="1100" dirty="0">
                <a:solidFill>
                  <a:schemeClr val="accent2"/>
                </a:solidFill>
              </a:rPr>
              <a:t>:</a:t>
            </a:r>
          </a:p>
          <a:p>
            <a:r>
              <a:rPr lang="es-CL" sz="1050" dirty="0" err="1"/>
              <a:t>Displaying</a:t>
            </a:r>
            <a:r>
              <a:rPr lang="es-CL" sz="1050" dirty="0"/>
              <a:t> </a:t>
            </a:r>
            <a:r>
              <a:rPr lang="es-CL" sz="1050" dirty="0" err="1"/>
              <a:t>the</a:t>
            </a:r>
            <a:r>
              <a:rPr lang="es-CL" sz="1050" dirty="0"/>
              <a:t> </a:t>
            </a:r>
            <a:r>
              <a:rPr lang="es-CL" sz="1050" dirty="0" err="1"/>
              <a:t>names</a:t>
            </a:r>
            <a:r>
              <a:rPr lang="es-CL" sz="1050" dirty="0"/>
              <a:t> </a:t>
            </a:r>
            <a:r>
              <a:rPr lang="es-CL" sz="1050" dirty="0" err="1"/>
              <a:t>of</a:t>
            </a:r>
            <a:r>
              <a:rPr lang="es-CL" sz="1050" dirty="0"/>
              <a:t> </a:t>
            </a:r>
            <a:r>
              <a:rPr lang="es-CL" sz="1050" dirty="0" err="1"/>
              <a:t>the</a:t>
            </a:r>
            <a:r>
              <a:rPr lang="es-CL" sz="1050" dirty="0"/>
              <a:t> </a:t>
            </a:r>
            <a:r>
              <a:rPr lang="es-CL" sz="1050" dirty="0" err="1"/>
              <a:t>unique</a:t>
            </a:r>
            <a:r>
              <a:rPr lang="es-CL" sz="1050" dirty="0"/>
              <a:t> </a:t>
            </a:r>
            <a:r>
              <a:rPr lang="es-CL" sz="1050" dirty="0" err="1"/>
              <a:t>launch</a:t>
            </a:r>
            <a:r>
              <a:rPr lang="es-CL" sz="1050" dirty="0"/>
              <a:t> sites in </a:t>
            </a:r>
            <a:r>
              <a:rPr lang="es-CL" sz="1050" dirty="0" err="1"/>
              <a:t>the</a:t>
            </a:r>
            <a:r>
              <a:rPr lang="es-CL" sz="1050" dirty="0"/>
              <a:t> </a:t>
            </a:r>
            <a:r>
              <a:rPr lang="es-CL" sz="1050" dirty="0" err="1"/>
              <a:t>space</a:t>
            </a:r>
            <a:r>
              <a:rPr lang="es-CL" sz="1050" dirty="0"/>
              <a:t> </a:t>
            </a:r>
            <a:r>
              <a:rPr lang="es-CL" sz="1050" dirty="0" err="1"/>
              <a:t>mission</a:t>
            </a:r>
            <a:r>
              <a:rPr lang="es-CL" sz="1050" dirty="0"/>
              <a:t> </a:t>
            </a:r>
          </a:p>
          <a:p>
            <a:r>
              <a:rPr lang="es-CL" sz="1050" dirty="0" err="1"/>
              <a:t>Displaying</a:t>
            </a:r>
            <a:r>
              <a:rPr lang="es-CL" sz="1050" dirty="0"/>
              <a:t> 5 </a:t>
            </a:r>
            <a:r>
              <a:rPr lang="es-CL" sz="1050" dirty="0" err="1"/>
              <a:t>records</a:t>
            </a:r>
            <a:r>
              <a:rPr lang="es-CL" sz="1050" dirty="0"/>
              <a:t> </a:t>
            </a:r>
            <a:r>
              <a:rPr lang="es-CL" sz="1050" dirty="0" err="1"/>
              <a:t>where</a:t>
            </a:r>
            <a:r>
              <a:rPr lang="es-CL" sz="1050" dirty="0"/>
              <a:t> </a:t>
            </a:r>
            <a:r>
              <a:rPr lang="es-CL" sz="1050" dirty="0" err="1"/>
              <a:t>launch</a:t>
            </a:r>
            <a:r>
              <a:rPr lang="es-CL" sz="1050" dirty="0"/>
              <a:t> sites </a:t>
            </a:r>
            <a:r>
              <a:rPr lang="es-CL" sz="1050" dirty="0" err="1"/>
              <a:t>begin</a:t>
            </a:r>
            <a:r>
              <a:rPr lang="es-CL" sz="1050" dirty="0"/>
              <a:t> </a:t>
            </a:r>
            <a:r>
              <a:rPr lang="es-CL" sz="1050" dirty="0" err="1"/>
              <a:t>with</a:t>
            </a:r>
            <a:r>
              <a:rPr lang="es-CL" sz="1050" dirty="0"/>
              <a:t> </a:t>
            </a:r>
            <a:r>
              <a:rPr lang="es-CL" sz="1050" dirty="0" err="1"/>
              <a:t>the</a:t>
            </a:r>
            <a:r>
              <a:rPr lang="es-CL" sz="1050" dirty="0"/>
              <a:t> </a:t>
            </a:r>
            <a:r>
              <a:rPr lang="es-CL" sz="1050" dirty="0" err="1"/>
              <a:t>string</a:t>
            </a:r>
            <a:r>
              <a:rPr lang="es-CL" sz="1050" dirty="0"/>
              <a:t> 'KSC’ </a:t>
            </a:r>
          </a:p>
          <a:p>
            <a:r>
              <a:rPr lang="es-CL" sz="1050" dirty="0" err="1"/>
              <a:t>Displaying</a:t>
            </a:r>
            <a:r>
              <a:rPr lang="es-CL" sz="1050" dirty="0"/>
              <a:t> </a:t>
            </a:r>
            <a:r>
              <a:rPr lang="es-CL" sz="1050" dirty="0" err="1"/>
              <a:t>the</a:t>
            </a:r>
            <a:r>
              <a:rPr lang="es-CL" sz="1050" dirty="0"/>
              <a:t> total </a:t>
            </a:r>
            <a:r>
              <a:rPr lang="es-CL" sz="1050" dirty="0" err="1"/>
              <a:t>payload</a:t>
            </a:r>
            <a:r>
              <a:rPr lang="es-CL" sz="1050" dirty="0"/>
              <a:t> </a:t>
            </a:r>
            <a:r>
              <a:rPr lang="es-CL" sz="1050" dirty="0" err="1"/>
              <a:t>mass</a:t>
            </a:r>
            <a:r>
              <a:rPr lang="es-CL" sz="1050" dirty="0"/>
              <a:t> </a:t>
            </a:r>
            <a:r>
              <a:rPr lang="es-CL" sz="1050" dirty="0" err="1"/>
              <a:t>carried</a:t>
            </a:r>
            <a:r>
              <a:rPr lang="es-CL" sz="1050" dirty="0"/>
              <a:t> </a:t>
            </a:r>
            <a:r>
              <a:rPr lang="es-CL" sz="1050" dirty="0" err="1"/>
              <a:t>by</a:t>
            </a:r>
            <a:r>
              <a:rPr lang="es-CL" sz="1050" dirty="0"/>
              <a:t> </a:t>
            </a:r>
            <a:r>
              <a:rPr lang="es-CL" sz="1050" dirty="0" err="1"/>
              <a:t>boosters</a:t>
            </a:r>
            <a:r>
              <a:rPr lang="es-CL" sz="1050" dirty="0"/>
              <a:t> </a:t>
            </a:r>
            <a:r>
              <a:rPr lang="es-CL" sz="1050" dirty="0" err="1"/>
              <a:t>launched</a:t>
            </a:r>
            <a:r>
              <a:rPr lang="es-CL" sz="1050" dirty="0"/>
              <a:t> </a:t>
            </a:r>
            <a:r>
              <a:rPr lang="es-CL" sz="1050" dirty="0" err="1"/>
              <a:t>by</a:t>
            </a:r>
            <a:r>
              <a:rPr lang="es-CL" sz="1050" dirty="0"/>
              <a:t> NASA (CRS) </a:t>
            </a:r>
          </a:p>
          <a:p>
            <a:r>
              <a:rPr lang="es-CL" sz="1050" dirty="0" err="1"/>
              <a:t>Displaying</a:t>
            </a:r>
            <a:r>
              <a:rPr lang="es-CL" sz="1050" dirty="0"/>
              <a:t> </a:t>
            </a:r>
            <a:r>
              <a:rPr lang="es-CL" sz="1050" dirty="0" err="1"/>
              <a:t>average</a:t>
            </a:r>
            <a:r>
              <a:rPr lang="es-CL" sz="1050" dirty="0"/>
              <a:t> </a:t>
            </a:r>
            <a:r>
              <a:rPr lang="es-CL" sz="1050" dirty="0" err="1"/>
              <a:t>payload</a:t>
            </a:r>
            <a:r>
              <a:rPr lang="es-CL" sz="1050" dirty="0"/>
              <a:t> </a:t>
            </a:r>
            <a:r>
              <a:rPr lang="es-CL" sz="1050" dirty="0" err="1"/>
              <a:t>mass</a:t>
            </a:r>
            <a:r>
              <a:rPr lang="es-CL" sz="1050" dirty="0"/>
              <a:t> </a:t>
            </a:r>
            <a:r>
              <a:rPr lang="es-CL" sz="1050" dirty="0" err="1"/>
              <a:t>carried</a:t>
            </a:r>
            <a:r>
              <a:rPr lang="es-CL" sz="1050" dirty="0"/>
              <a:t> </a:t>
            </a:r>
            <a:r>
              <a:rPr lang="es-CL" sz="1050" dirty="0" err="1"/>
              <a:t>by</a:t>
            </a:r>
            <a:r>
              <a:rPr lang="es-CL" sz="1050" dirty="0"/>
              <a:t> </a:t>
            </a:r>
            <a:r>
              <a:rPr lang="es-CL" sz="1050" dirty="0" err="1"/>
              <a:t>booster</a:t>
            </a:r>
            <a:r>
              <a:rPr lang="es-CL" sz="1050" dirty="0"/>
              <a:t> </a:t>
            </a:r>
            <a:r>
              <a:rPr lang="es-CL" sz="1050" dirty="0" err="1"/>
              <a:t>version</a:t>
            </a:r>
            <a:r>
              <a:rPr lang="es-CL" sz="1050" dirty="0"/>
              <a:t> F9 v1.1 </a:t>
            </a:r>
          </a:p>
          <a:p>
            <a:r>
              <a:rPr lang="es-CL" sz="1050" dirty="0" err="1"/>
              <a:t>Listing</a:t>
            </a:r>
            <a:r>
              <a:rPr lang="es-CL" sz="1050" dirty="0"/>
              <a:t> </a:t>
            </a:r>
            <a:r>
              <a:rPr lang="es-CL" sz="1050" dirty="0" err="1"/>
              <a:t>the</a:t>
            </a:r>
            <a:r>
              <a:rPr lang="es-CL" sz="1050" dirty="0"/>
              <a:t> date </a:t>
            </a:r>
            <a:r>
              <a:rPr lang="es-CL" sz="1050" dirty="0" err="1"/>
              <a:t>where</a:t>
            </a:r>
            <a:r>
              <a:rPr lang="es-CL" sz="1050" dirty="0"/>
              <a:t> </a:t>
            </a:r>
            <a:r>
              <a:rPr lang="es-CL" sz="1050" dirty="0" err="1"/>
              <a:t>the</a:t>
            </a:r>
            <a:r>
              <a:rPr lang="es-CL" sz="1050" dirty="0"/>
              <a:t> </a:t>
            </a:r>
            <a:r>
              <a:rPr lang="es-CL" sz="1050" dirty="0" err="1"/>
              <a:t>successful</a:t>
            </a:r>
            <a:r>
              <a:rPr lang="es-CL" sz="1050" dirty="0"/>
              <a:t> </a:t>
            </a:r>
            <a:r>
              <a:rPr lang="es-CL" sz="1050" dirty="0" err="1"/>
              <a:t>landing</a:t>
            </a:r>
            <a:r>
              <a:rPr lang="es-CL" sz="1050" dirty="0"/>
              <a:t> </a:t>
            </a:r>
            <a:r>
              <a:rPr lang="es-CL" sz="1050" dirty="0" err="1"/>
              <a:t>outcome</a:t>
            </a:r>
            <a:r>
              <a:rPr lang="es-CL" sz="1050" dirty="0"/>
              <a:t> in </a:t>
            </a:r>
            <a:r>
              <a:rPr lang="es-CL" sz="1050" dirty="0" err="1"/>
              <a:t>drone</a:t>
            </a:r>
            <a:r>
              <a:rPr lang="es-CL" sz="1050" dirty="0"/>
              <a:t> </a:t>
            </a:r>
            <a:r>
              <a:rPr lang="es-CL" sz="1050" dirty="0" err="1"/>
              <a:t>ship</a:t>
            </a:r>
            <a:r>
              <a:rPr lang="es-CL" sz="1050" dirty="0"/>
              <a:t> </a:t>
            </a:r>
            <a:r>
              <a:rPr lang="es-CL" sz="1050" dirty="0" err="1"/>
              <a:t>was</a:t>
            </a:r>
            <a:r>
              <a:rPr lang="es-CL" sz="1050" dirty="0"/>
              <a:t> </a:t>
            </a:r>
            <a:r>
              <a:rPr lang="es-CL" sz="1050" dirty="0" err="1"/>
              <a:t>achieved</a:t>
            </a:r>
            <a:r>
              <a:rPr lang="es-CL" sz="1050" dirty="0"/>
              <a:t>.</a:t>
            </a:r>
          </a:p>
          <a:p>
            <a:r>
              <a:rPr lang="es-CL" sz="1050" dirty="0" err="1"/>
              <a:t>Listing</a:t>
            </a:r>
            <a:r>
              <a:rPr lang="es-CL" sz="1050" dirty="0"/>
              <a:t> </a:t>
            </a:r>
            <a:r>
              <a:rPr lang="es-CL" sz="1050" dirty="0" err="1"/>
              <a:t>the</a:t>
            </a:r>
            <a:r>
              <a:rPr lang="es-CL" sz="1050" dirty="0"/>
              <a:t> </a:t>
            </a:r>
            <a:r>
              <a:rPr lang="es-CL" sz="1050" dirty="0" err="1"/>
              <a:t>names</a:t>
            </a:r>
            <a:r>
              <a:rPr lang="es-CL" sz="1050" dirty="0"/>
              <a:t> </a:t>
            </a:r>
            <a:r>
              <a:rPr lang="es-CL" sz="1050" dirty="0" err="1"/>
              <a:t>of</a:t>
            </a:r>
            <a:r>
              <a:rPr lang="es-CL" sz="1050" dirty="0"/>
              <a:t> </a:t>
            </a:r>
            <a:r>
              <a:rPr lang="es-CL" sz="1050" dirty="0" err="1"/>
              <a:t>the</a:t>
            </a:r>
            <a:r>
              <a:rPr lang="es-CL" sz="1050" dirty="0"/>
              <a:t> </a:t>
            </a:r>
            <a:r>
              <a:rPr lang="es-CL" sz="1050" dirty="0" err="1"/>
              <a:t>boosters</a:t>
            </a:r>
            <a:r>
              <a:rPr lang="es-CL" sz="1050" dirty="0"/>
              <a:t> </a:t>
            </a:r>
            <a:r>
              <a:rPr lang="es-CL" sz="1050" dirty="0" err="1"/>
              <a:t>which</a:t>
            </a:r>
            <a:r>
              <a:rPr lang="es-CL" sz="1050" dirty="0"/>
              <a:t> </a:t>
            </a:r>
            <a:r>
              <a:rPr lang="es-CL" sz="1050" dirty="0" err="1"/>
              <a:t>have</a:t>
            </a:r>
            <a:r>
              <a:rPr lang="es-CL" sz="1050" dirty="0"/>
              <a:t> </a:t>
            </a:r>
            <a:r>
              <a:rPr lang="es-CL" sz="1050" dirty="0" err="1"/>
              <a:t>success</a:t>
            </a:r>
            <a:r>
              <a:rPr lang="es-CL" sz="1050" dirty="0"/>
              <a:t> in </a:t>
            </a:r>
            <a:r>
              <a:rPr lang="es-CL" sz="1050" dirty="0" err="1"/>
              <a:t>ground</a:t>
            </a:r>
            <a:r>
              <a:rPr lang="es-CL" sz="1050" dirty="0"/>
              <a:t> </a:t>
            </a:r>
            <a:r>
              <a:rPr lang="es-CL" sz="1050" dirty="0" err="1"/>
              <a:t>pad</a:t>
            </a:r>
            <a:r>
              <a:rPr lang="es-CL" sz="1050" dirty="0"/>
              <a:t> and </a:t>
            </a:r>
            <a:r>
              <a:rPr lang="es-CL" sz="1050" dirty="0" err="1"/>
              <a:t>have</a:t>
            </a:r>
            <a:r>
              <a:rPr lang="es-CL" sz="1050" dirty="0"/>
              <a:t> </a:t>
            </a:r>
            <a:r>
              <a:rPr lang="es-CL" sz="1050" dirty="0" err="1"/>
              <a:t>payload</a:t>
            </a:r>
            <a:r>
              <a:rPr lang="es-CL" sz="1050" dirty="0"/>
              <a:t> </a:t>
            </a:r>
            <a:r>
              <a:rPr lang="es-CL" sz="1050" dirty="0" err="1"/>
              <a:t>mass</a:t>
            </a:r>
            <a:r>
              <a:rPr lang="es-CL" sz="1050" dirty="0"/>
              <a:t> </a:t>
            </a:r>
            <a:r>
              <a:rPr lang="es-CL" sz="1050" dirty="0" err="1"/>
              <a:t>greater</a:t>
            </a:r>
            <a:r>
              <a:rPr lang="es-CL" sz="1050" dirty="0"/>
              <a:t> </a:t>
            </a:r>
            <a:r>
              <a:rPr lang="es-CL" sz="1050" dirty="0" err="1"/>
              <a:t>than</a:t>
            </a:r>
            <a:r>
              <a:rPr lang="es-CL" sz="1050" dirty="0"/>
              <a:t> 4000 </a:t>
            </a:r>
            <a:r>
              <a:rPr lang="es-CL" sz="1050" dirty="0" err="1"/>
              <a:t>but</a:t>
            </a:r>
            <a:r>
              <a:rPr lang="es-CL" sz="1050" dirty="0"/>
              <a:t> </a:t>
            </a:r>
            <a:r>
              <a:rPr lang="es-CL" sz="1050" dirty="0" err="1"/>
              <a:t>less</a:t>
            </a:r>
            <a:r>
              <a:rPr lang="es-CL" sz="1050" dirty="0"/>
              <a:t> </a:t>
            </a:r>
            <a:r>
              <a:rPr lang="es-CL" sz="1050" dirty="0" err="1"/>
              <a:t>than</a:t>
            </a:r>
            <a:r>
              <a:rPr lang="es-CL" sz="1050" dirty="0"/>
              <a:t> 6000. </a:t>
            </a:r>
          </a:p>
          <a:p>
            <a:r>
              <a:rPr lang="es-CL" sz="1050" dirty="0" err="1"/>
              <a:t>Listing</a:t>
            </a:r>
            <a:r>
              <a:rPr lang="es-CL" sz="1050" dirty="0"/>
              <a:t> </a:t>
            </a:r>
            <a:r>
              <a:rPr lang="es-CL" sz="1050" dirty="0" err="1"/>
              <a:t>the</a:t>
            </a:r>
            <a:r>
              <a:rPr lang="es-CL" sz="1050" dirty="0"/>
              <a:t> total </a:t>
            </a:r>
            <a:r>
              <a:rPr lang="es-CL" sz="1050" dirty="0" err="1"/>
              <a:t>number</a:t>
            </a:r>
            <a:r>
              <a:rPr lang="es-CL" sz="1050" dirty="0"/>
              <a:t> </a:t>
            </a:r>
            <a:r>
              <a:rPr lang="es-CL" sz="1050" dirty="0" err="1"/>
              <a:t>of</a:t>
            </a:r>
            <a:r>
              <a:rPr lang="es-CL" sz="1050" dirty="0"/>
              <a:t> </a:t>
            </a:r>
            <a:r>
              <a:rPr lang="es-CL" sz="1050" dirty="0" err="1"/>
              <a:t>successful</a:t>
            </a:r>
            <a:r>
              <a:rPr lang="es-CL" sz="1050" dirty="0"/>
              <a:t> and </a:t>
            </a:r>
            <a:r>
              <a:rPr lang="es-CL" sz="1050" dirty="0" err="1"/>
              <a:t>failure</a:t>
            </a:r>
            <a:r>
              <a:rPr lang="es-CL" sz="1050" dirty="0"/>
              <a:t> </a:t>
            </a:r>
            <a:r>
              <a:rPr lang="es-CL" sz="1050" dirty="0" err="1"/>
              <a:t>mission</a:t>
            </a:r>
            <a:r>
              <a:rPr lang="es-CL" sz="1050" dirty="0"/>
              <a:t> </a:t>
            </a:r>
            <a:r>
              <a:rPr lang="es-CL" sz="1050" dirty="0" err="1"/>
              <a:t>outcomes</a:t>
            </a:r>
            <a:r>
              <a:rPr lang="es-CL" sz="1050" dirty="0"/>
              <a:t> </a:t>
            </a:r>
          </a:p>
          <a:p>
            <a:r>
              <a:rPr lang="es-CL" sz="1050" dirty="0" err="1"/>
              <a:t>Listing</a:t>
            </a:r>
            <a:r>
              <a:rPr lang="es-CL" sz="1050" dirty="0"/>
              <a:t> </a:t>
            </a:r>
            <a:r>
              <a:rPr lang="es-CL" sz="1050" dirty="0" err="1"/>
              <a:t>the</a:t>
            </a:r>
            <a:r>
              <a:rPr lang="es-CL" sz="1050" dirty="0"/>
              <a:t> </a:t>
            </a:r>
            <a:r>
              <a:rPr lang="es-CL" sz="1050" dirty="0" err="1"/>
              <a:t>names</a:t>
            </a:r>
            <a:r>
              <a:rPr lang="es-CL" sz="1050" dirty="0"/>
              <a:t> </a:t>
            </a:r>
            <a:r>
              <a:rPr lang="es-CL" sz="1050" dirty="0" err="1"/>
              <a:t>of</a:t>
            </a:r>
            <a:r>
              <a:rPr lang="es-CL" sz="1050" dirty="0"/>
              <a:t> </a:t>
            </a:r>
            <a:r>
              <a:rPr lang="es-CL" sz="1050" dirty="0" err="1"/>
              <a:t>the</a:t>
            </a:r>
            <a:r>
              <a:rPr lang="es-CL" sz="1050" dirty="0"/>
              <a:t> </a:t>
            </a:r>
            <a:r>
              <a:rPr lang="es-CL" sz="1050" dirty="0" err="1"/>
              <a:t>booster_versions</a:t>
            </a:r>
            <a:r>
              <a:rPr lang="es-CL" sz="1050" dirty="0"/>
              <a:t> </a:t>
            </a:r>
            <a:r>
              <a:rPr lang="es-CL" sz="1050" dirty="0" err="1"/>
              <a:t>which</a:t>
            </a:r>
            <a:r>
              <a:rPr lang="es-CL" sz="1050" dirty="0"/>
              <a:t> </a:t>
            </a:r>
            <a:r>
              <a:rPr lang="es-CL" sz="1050" dirty="0" err="1"/>
              <a:t>have</a:t>
            </a:r>
            <a:r>
              <a:rPr lang="es-CL" sz="1050" dirty="0"/>
              <a:t> </a:t>
            </a:r>
            <a:r>
              <a:rPr lang="es-CL" sz="1050" dirty="0" err="1"/>
              <a:t>carried</a:t>
            </a:r>
            <a:r>
              <a:rPr lang="es-CL" sz="1050" dirty="0"/>
              <a:t> </a:t>
            </a:r>
            <a:r>
              <a:rPr lang="es-CL" sz="1050" dirty="0" err="1"/>
              <a:t>the</a:t>
            </a:r>
            <a:r>
              <a:rPr lang="es-CL" sz="1050" dirty="0"/>
              <a:t> </a:t>
            </a:r>
            <a:r>
              <a:rPr lang="es-CL" sz="1050" dirty="0" err="1"/>
              <a:t>maximum</a:t>
            </a:r>
            <a:r>
              <a:rPr lang="es-CL" sz="1050" dirty="0"/>
              <a:t> </a:t>
            </a:r>
            <a:r>
              <a:rPr lang="es-CL" sz="1050" dirty="0" err="1"/>
              <a:t>payload</a:t>
            </a:r>
            <a:r>
              <a:rPr lang="es-CL" sz="1050" dirty="0"/>
              <a:t> </a:t>
            </a:r>
            <a:r>
              <a:rPr lang="es-CL" sz="1050" dirty="0" err="1"/>
              <a:t>mass</a:t>
            </a:r>
            <a:r>
              <a:rPr lang="es-CL" sz="1050" dirty="0"/>
              <a:t>. </a:t>
            </a:r>
          </a:p>
          <a:p>
            <a:r>
              <a:rPr lang="es-CL" sz="1050" dirty="0" err="1"/>
              <a:t>Listing</a:t>
            </a:r>
            <a:r>
              <a:rPr lang="es-CL" sz="1050" dirty="0"/>
              <a:t> </a:t>
            </a:r>
            <a:r>
              <a:rPr lang="es-CL" sz="1050" dirty="0" err="1"/>
              <a:t>the</a:t>
            </a:r>
            <a:r>
              <a:rPr lang="es-CL" sz="1050" dirty="0"/>
              <a:t> </a:t>
            </a:r>
            <a:r>
              <a:rPr lang="es-CL" sz="1050" dirty="0" err="1"/>
              <a:t>records</a:t>
            </a:r>
            <a:r>
              <a:rPr lang="es-CL" sz="1050" dirty="0"/>
              <a:t> </a:t>
            </a:r>
            <a:r>
              <a:rPr lang="es-CL" sz="1050" dirty="0" err="1"/>
              <a:t>which</a:t>
            </a:r>
            <a:r>
              <a:rPr lang="es-CL" sz="1050" dirty="0"/>
              <a:t> </a:t>
            </a:r>
            <a:r>
              <a:rPr lang="es-CL" sz="1050" dirty="0" err="1"/>
              <a:t>will</a:t>
            </a:r>
            <a:r>
              <a:rPr lang="es-CL" sz="1050" dirty="0"/>
              <a:t> </a:t>
            </a:r>
            <a:r>
              <a:rPr lang="es-CL" sz="1050" dirty="0" err="1"/>
              <a:t>display</a:t>
            </a:r>
            <a:r>
              <a:rPr lang="es-CL" sz="1050" dirty="0"/>
              <a:t> </a:t>
            </a:r>
            <a:r>
              <a:rPr lang="es-CL" sz="1050" dirty="0" err="1"/>
              <a:t>the</a:t>
            </a:r>
            <a:r>
              <a:rPr lang="es-CL" sz="1050" dirty="0"/>
              <a:t> </a:t>
            </a:r>
            <a:r>
              <a:rPr lang="es-CL" sz="1050" dirty="0" err="1"/>
              <a:t>month</a:t>
            </a:r>
            <a:r>
              <a:rPr lang="es-CL" sz="1050" dirty="0"/>
              <a:t> </a:t>
            </a:r>
            <a:r>
              <a:rPr lang="es-CL" sz="1050" dirty="0" err="1"/>
              <a:t>names</a:t>
            </a:r>
            <a:r>
              <a:rPr lang="es-CL" sz="1050" dirty="0"/>
              <a:t>, </a:t>
            </a:r>
            <a:r>
              <a:rPr lang="es-CL" sz="1050" dirty="0" err="1"/>
              <a:t>successful</a:t>
            </a:r>
            <a:r>
              <a:rPr lang="es-CL" sz="1050" dirty="0"/>
              <a:t> </a:t>
            </a:r>
            <a:r>
              <a:rPr lang="es-CL" sz="1050" dirty="0" err="1"/>
              <a:t>landing_outcomes</a:t>
            </a:r>
            <a:r>
              <a:rPr lang="es-CL" sz="1050" dirty="0"/>
              <a:t> in </a:t>
            </a:r>
            <a:r>
              <a:rPr lang="es-CL" sz="1050" dirty="0" err="1"/>
              <a:t>ground</a:t>
            </a:r>
            <a:r>
              <a:rPr lang="es-CL" sz="1050" dirty="0"/>
              <a:t> </a:t>
            </a:r>
            <a:r>
              <a:rPr lang="es-CL" sz="1050" dirty="0" err="1"/>
              <a:t>pad</a:t>
            </a:r>
            <a:r>
              <a:rPr lang="es-CL" sz="1050" dirty="0"/>
              <a:t> ,</a:t>
            </a:r>
            <a:r>
              <a:rPr lang="es-CL" sz="1050" dirty="0" err="1"/>
              <a:t>booster</a:t>
            </a:r>
            <a:r>
              <a:rPr lang="es-CL" sz="1050" dirty="0"/>
              <a:t> </a:t>
            </a:r>
            <a:r>
              <a:rPr lang="es-CL" sz="1050" dirty="0" err="1"/>
              <a:t>versions</a:t>
            </a:r>
            <a:r>
              <a:rPr lang="es-CL" sz="1050" dirty="0"/>
              <a:t>, </a:t>
            </a:r>
            <a:r>
              <a:rPr lang="es-CL" sz="1050" dirty="0" err="1"/>
              <a:t>launch_site</a:t>
            </a:r>
            <a:r>
              <a:rPr lang="es-CL" sz="1050" dirty="0"/>
              <a:t> </a:t>
            </a:r>
            <a:r>
              <a:rPr lang="es-CL" sz="1050" dirty="0" err="1"/>
              <a:t>for</a:t>
            </a:r>
            <a:r>
              <a:rPr lang="es-CL" sz="1050" dirty="0"/>
              <a:t> </a:t>
            </a:r>
            <a:r>
              <a:rPr lang="es-CL" sz="1050" dirty="0" err="1"/>
              <a:t>the</a:t>
            </a:r>
            <a:r>
              <a:rPr lang="es-CL" sz="1050" dirty="0"/>
              <a:t> </a:t>
            </a:r>
            <a:r>
              <a:rPr lang="es-CL" sz="1050" dirty="0" err="1"/>
              <a:t>months</a:t>
            </a:r>
            <a:r>
              <a:rPr lang="es-CL" sz="1050" dirty="0"/>
              <a:t> in </a:t>
            </a:r>
            <a:r>
              <a:rPr lang="es-CL" sz="1050" dirty="0" err="1"/>
              <a:t>year</a:t>
            </a:r>
            <a:r>
              <a:rPr lang="es-CL" sz="1050" dirty="0"/>
              <a:t> 2017 </a:t>
            </a:r>
          </a:p>
          <a:p>
            <a:r>
              <a:rPr lang="es-CL" sz="1050" dirty="0"/>
              <a:t>Ranking </a:t>
            </a:r>
            <a:r>
              <a:rPr lang="es-CL" sz="1050" dirty="0" err="1"/>
              <a:t>the</a:t>
            </a:r>
            <a:r>
              <a:rPr lang="es-CL" sz="1050" dirty="0"/>
              <a:t> </a:t>
            </a:r>
            <a:r>
              <a:rPr lang="es-CL" sz="1050" dirty="0" err="1"/>
              <a:t>count</a:t>
            </a:r>
            <a:r>
              <a:rPr lang="es-CL" sz="1050" dirty="0"/>
              <a:t> </a:t>
            </a:r>
            <a:r>
              <a:rPr lang="es-CL" sz="1050" dirty="0" err="1"/>
              <a:t>of</a:t>
            </a:r>
            <a:r>
              <a:rPr lang="es-CL" sz="1050" dirty="0"/>
              <a:t> </a:t>
            </a:r>
            <a:r>
              <a:rPr lang="es-CL" sz="1050" dirty="0" err="1"/>
              <a:t>successful</a:t>
            </a:r>
            <a:r>
              <a:rPr lang="es-CL" sz="1050" dirty="0"/>
              <a:t> </a:t>
            </a:r>
            <a:r>
              <a:rPr lang="es-CL" sz="1050" dirty="0" err="1"/>
              <a:t>landing_outcomes</a:t>
            </a:r>
            <a:r>
              <a:rPr lang="es-CL" sz="1050" dirty="0"/>
              <a:t> </a:t>
            </a:r>
            <a:r>
              <a:rPr lang="es-CL" sz="1050" dirty="0" err="1"/>
              <a:t>between</a:t>
            </a:r>
            <a:r>
              <a:rPr lang="es-CL" sz="1050" dirty="0"/>
              <a:t> </a:t>
            </a:r>
            <a:r>
              <a:rPr lang="es-CL" sz="1050" dirty="0" err="1"/>
              <a:t>the</a:t>
            </a:r>
            <a:r>
              <a:rPr lang="es-CL" sz="1050" dirty="0"/>
              <a:t> date 2010 06 04 and 2017 03 20 in </a:t>
            </a:r>
            <a:r>
              <a:rPr lang="es-CL" sz="1050" dirty="0" err="1"/>
              <a:t>descendingorder</a:t>
            </a:r>
            <a:r>
              <a:rPr lang="es-CL" sz="1050" dirty="0"/>
              <a:t>.</a:t>
            </a:r>
            <a:endParaRPr lang="es-CL" sz="800" b="1" dirty="0">
              <a:solidFill>
                <a:schemeClr val="bg1"/>
              </a:solidFill>
              <a:latin typeface="Söhne"/>
            </a:endParaRPr>
          </a:p>
        </p:txBody>
      </p:sp>
    </p:spTree>
    <p:extLst>
      <p:ext uri="{BB962C8B-B14F-4D97-AF65-F5344CB8AC3E}">
        <p14:creationId xmlns:p14="http://schemas.microsoft.com/office/powerpoint/2010/main" val="2755609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INTERACTVIE MAP WITH FOLIUM</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Imagen 5">
            <a:extLst>
              <a:ext uri="{FF2B5EF4-FFF2-40B4-BE49-F238E27FC236}">
                <a16:creationId xmlns:a16="http://schemas.microsoft.com/office/drawing/2014/main" id="{3EA289FC-9D95-223B-FAFE-C4C9B993E74F}"/>
              </a:ext>
            </a:extLst>
          </p:cNvPr>
          <p:cNvPicPr>
            <a:picLocks noChangeAspect="1"/>
          </p:cNvPicPr>
          <p:nvPr/>
        </p:nvPicPr>
        <p:blipFill>
          <a:blip r:embed="rId3"/>
          <a:stretch>
            <a:fillRect/>
          </a:stretch>
        </p:blipFill>
        <p:spPr>
          <a:xfrm>
            <a:off x="1188326" y="1294328"/>
            <a:ext cx="6756400" cy="3276600"/>
          </a:xfrm>
          <a:prstGeom prst="rect">
            <a:avLst/>
          </a:prstGeom>
        </p:spPr>
      </p:pic>
    </p:spTree>
    <p:extLst>
      <p:ext uri="{BB962C8B-B14F-4D97-AF65-F5344CB8AC3E}">
        <p14:creationId xmlns:p14="http://schemas.microsoft.com/office/powerpoint/2010/main" val="286421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DASHBOARD WITH PLOTLY DASH</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712E4A32-3C1F-9D83-DF0F-A10D02C8A609}"/>
              </a:ext>
            </a:extLst>
          </p:cNvPr>
          <p:cNvPicPr>
            <a:picLocks noChangeAspect="1"/>
          </p:cNvPicPr>
          <p:nvPr/>
        </p:nvPicPr>
        <p:blipFill>
          <a:blip r:embed="rId3"/>
          <a:stretch>
            <a:fillRect/>
          </a:stretch>
        </p:blipFill>
        <p:spPr>
          <a:xfrm>
            <a:off x="269058" y="886659"/>
            <a:ext cx="4079918" cy="1799964"/>
          </a:xfrm>
          <a:prstGeom prst="rect">
            <a:avLst/>
          </a:prstGeom>
        </p:spPr>
      </p:pic>
      <p:pic>
        <p:nvPicPr>
          <p:cNvPr id="5" name="Imagen 4">
            <a:extLst>
              <a:ext uri="{FF2B5EF4-FFF2-40B4-BE49-F238E27FC236}">
                <a16:creationId xmlns:a16="http://schemas.microsoft.com/office/drawing/2014/main" id="{C9FCC319-77DE-26AF-703C-10AA4ADC152F}"/>
              </a:ext>
            </a:extLst>
          </p:cNvPr>
          <p:cNvPicPr>
            <a:picLocks noChangeAspect="1"/>
          </p:cNvPicPr>
          <p:nvPr/>
        </p:nvPicPr>
        <p:blipFill>
          <a:blip r:embed="rId4"/>
          <a:stretch>
            <a:fillRect/>
          </a:stretch>
        </p:blipFill>
        <p:spPr>
          <a:xfrm>
            <a:off x="5381149" y="775906"/>
            <a:ext cx="3587219" cy="1860039"/>
          </a:xfrm>
          <a:prstGeom prst="rect">
            <a:avLst/>
          </a:prstGeom>
        </p:spPr>
      </p:pic>
      <p:pic>
        <p:nvPicPr>
          <p:cNvPr id="8" name="Imagen 7">
            <a:extLst>
              <a:ext uri="{FF2B5EF4-FFF2-40B4-BE49-F238E27FC236}">
                <a16:creationId xmlns:a16="http://schemas.microsoft.com/office/drawing/2014/main" id="{F1B5AC5A-1E68-826E-BF7E-E868957D78D1}"/>
              </a:ext>
            </a:extLst>
          </p:cNvPr>
          <p:cNvPicPr>
            <a:picLocks noChangeAspect="1"/>
          </p:cNvPicPr>
          <p:nvPr/>
        </p:nvPicPr>
        <p:blipFill>
          <a:blip r:embed="rId5"/>
          <a:stretch>
            <a:fillRect/>
          </a:stretch>
        </p:blipFill>
        <p:spPr>
          <a:xfrm>
            <a:off x="1604104" y="2774958"/>
            <a:ext cx="6154123" cy="2237863"/>
          </a:xfrm>
          <a:prstGeom prst="rect">
            <a:avLst/>
          </a:prstGeom>
        </p:spPr>
      </p:pic>
    </p:spTree>
    <p:extLst>
      <p:ext uri="{BB962C8B-B14F-4D97-AF65-F5344CB8AC3E}">
        <p14:creationId xmlns:p14="http://schemas.microsoft.com/office/powerpoint/2010/main" val="842555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PREDICTIVE ANALYSIS</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9DDC1A28-FFA8-4558-B645-C572CB39982D}"/>
              </a:ext>
            </a:extLst>
          </p:cNvPr>
          <p:cNvPicPr>
            <a:picLocks noChangeAspect="1"/>
          </p:cNvPicPr>
          <p:nvPr/>
        </p:nvPicPr>
        <p:blipFill>
          <a:blip r:embed="rId3"/>
          <a:stretch>
            <a:fillRect/>
          </a:stretch>
        </p:blipFill>
        <p:spPr>
          <a:xfrm>
            <a:off x="430266" y="1864982"/>
            <a:ext cx="3682280" cy="2606667"/>
          </a:xfrm>
          <a:prstGeom prst="rect">
            <a:avLst/>
          </a:prstGeom>
        </p:spPr>
      </p:pic>
      <p:pic>
        <p:nvPicPr>
          <p:cNvPr id="7" name="Imagen 6">
            <a:extLst>
              <a:ext uri="{FF2B5EF4-FFF2-40B4-BE49-F238E27FC236}">
                <a16:creationId xmlns:a16="http://schemas.microsoft.com/office/drawing/2014/main" id="{3691B6DE-0E4C-6CCD-2C8A-B4833E629B90}"/>
              </a:ext>
            </a:extLst>
          </p:cNvPr>
          <p:cNvPicPr>
            <a:picLocks noChangeAspect="1"/>
          </p:cNvPicPr>
          <p:nvPr/>
        </p:nvPicPr>
        <p:blipFill>
          <a:blip r:embed="rId4"/>
          <a:stretch>
            <a:fillRect/>
          </a:stretch>
        </p:blipFill>
        <p:spPr>
          <a:xfrm>
            <a:off x="4482789" y="1499055"/>
            <a:ext cx="4357669" cy="3425431"/>
          </a:xfrm>
          <a:prstGeom prst="rect">
            <a:avLst/>
          </a:prstGeom>
        </p:spPr>
      </p:pic>
      <p:sp>
        <p:nvSpPr>
          <p:cNvPr id="9" name="Google Shape;465;p26">
            <a:extLst>
              <a:ext uri="{FF2B5EF4-FFF2-40B4-BE49-F238E27FC236}">
                <a16:creationId xmlns:a16="http://schemas.microsoft.com/office/drawing/2014/main" id="{B7080FD4-EE82-0059-D7ED-B6B1B6D8732A}"/>
              </a:ext>
            </a:extLst>
          </p:cNvPr>
          <p:cNvSpPr txBox="1">
            <a:spLocks noGrp="1"/>
          </p:cNvSpPr>
          <p:nvPr>
            <p:ph type="body" idx="1"/>
          </p:nvPr>
        </p:nvSpPr>
        <p:spPr>
          <a:xfrm>
            <a:off x="502920" y="1063524"/>
            <a:ext cx="6767675" cy="412186"/>
          </a:xfrm>
          <a:prstGeom prst="rect">
            <a:avLst/>
          </a:prstGeom>
        </p:spPr>
        <p:txBody>
          <a:bodyPr spcFirstLastPara="1" wrap="square" lIns="91425" tIns="91425" rIns="91425" bIns="91425" anchor="t" anchorCtr="0">
            <a:noAutofit/>
          </a:bodyPr>
          <a:lstStyle/>
          <a:p>
            <a:pPr marL="165100" indent="0">
              <a:buNone/>
            </a:pPr>
            <a:r>
              <a:rPr lang="es-CL" sz="1100" dirty="0" err="1">
                <a:solidFill>
                  <a:schemeClr val="accent2"/>
                </a:solidFill>
              </a:rPr>
              <a:t>The</a:t>
            </a:r>
            <a:r>
              <a:rPr lang="es-CL" sz="1100" dirty="0">
                <a:solidFill>
                  <a:schemeClr val="accent2"/>
                </a:solidFill>
              </a:rPr>
              <a:t> SVM, KNN, and </a:t>
            </a:r>
            <a:r>
              <a:rPr lang="es-CL" sz="1100" dirty="0" err="1">
                <a:solidFill>
                  <a:schemeClr val="accent2"/>
                </a:solidFill>
              </a:rPr>
              <a:t>Logistic</a:t>
            </a:r>
            <a:r>
              <a:rPr lang="es-CL" sz="1100" dirty="0">
                <a:solidFill>
                  <a:schemeClr val="accent2"/>
                </a:solidFill>
              </a:rPr>
              <a:t> </a:t>
            </a:r>
            <a:r>
              <a:rPr lang="es-CL" sz="1100" dirty="0" err="1">
                <a:solidFill>
                  <a:schemeClr val="accent2"/>
                </a:solidFill>
              </a:rPr>
              <a:t>Regression</a:t>
            </a:r>
            <a:r>
              <a:rPr lang="es-CL" sz="1100" dirty="0">
                <a:solidFill>
                  <a:schemeClr val="accent2"/>
                </a:solidFill>
              </a:rPr>
              <a:t> </a:t>
            </a:r>
            <a:r>
              <a:rPr lang="es-CL" sz="1100" dirty="0" err="1">
                <a:solidFill>
                  <a:schemeClr val="accent2"/>
                </a:solidFill>
              </a:rPr>
              <a:t>model</a:t>
            </a:r>
            <a:r>
              <a:rPr lang="es-CL" sz="1100" dirty="0">
                <a:solidFill>
                  <a:schemeClr val="accent2"/>
                </a:solidFill>
              </a:rPr>
              <a:t> </a:t>
            </a:r>
            <a:r>
              <a:rPr lang="es-CL" sz="1100" dirty="0" err="1">
                <a:solidFill>
                  <a:schemeClr val="accent2"/>
                </a:solidFill>
              </a:rPr>
              <a:t>achieved</a:t>
            </a:r>
            <a:r>
              <a:rPr lang="es-CL" sz="1100" dirty="0">
                <a:solidFill>
                  <a:schemeClr val="accent2"/>
                </a:solidFill>
              </a:rPr>
              <a:t> </a:t>
            </a:r>
            <a:r>
              <a:rPr lang="es-CL" sz="1100" dirty="0" err="1">
                <a:solidFill>
                  <a:schemeClr val="accent2"/>
                </a:solidFill>
              </a:rPr>
              <a:t>the</a:t>
            </a:r>
            <a:r>
              <a:rPr lang="es-CL" sz="1100" dirty="0">
                <a:solidFill>
                  <a:schemeClr val="accent2"/>
                </a:solidFill>
              </a:rPr>
              <a:t> </a:t>
            </a:r>
            <a:r>
              <a:rPr lang="es-CL" sz="1100" dirty="0" err="1">
                <a:solidFill>
                  <a:schemeClr val="accent2"/>
                </a:solidFill>
              </a:rPr>
              <a:t>highest</a:t>
            </a:r>
            <a:r>
              <a:rPr lang="es-CL" sz="1100" dirty="0">
                <a:solidFill>
                  <a:schemeClr val="accent2"/>
                </a:solidFill>
              </a:rPr>
              <a:t> </a:t>
            </a:r>
            <a:r>
              <a:rPr lang="es-CL" sz="1100" dirty="0" err="1">
                <a:solidFill>
                  <a:schemeClr val="accent2"/>
                </a:solidFill>
              </a:rPr>
              <a:t>accuracy</a:t>
            </a:r>
            <a:r>
              <a:rPr lang="es-CL" sz="1100" dirty="0">
                <a:solidFill>
                  <a:schemeClr val="accent2"/>
                </a:solidFill>
              </a:rPr>
              <a:t> at 83.3%, </a:t>
            </a:r>
            <a:r>
              <a:rPr lang="es-CL" sz="1100" dirty="0" err="1">
                <a:solidFill>
                  <a:schemeClr val="accent2"/>
                </a:solidFill>
              </a:rPr>
              <a:t>while</a:t>
            </a:r>
            <a:r>
              <a:rPr lang="es-CL" sz="1100" dirty="0">
                <a:solidFill>
                  <a:schemeClr val="accent2"/>
                </a:solidFill>
              </a:rPr>
              <a:t> </a:t>
            </a:r>
            <a:r>
              <a:rPr lang="es-CL" sz="1100" dirty="0" err="1">
                <a:solidFill>
                  <a:schemeClr val="accent2"/>
                </a:solidFill>
              </a:rPr>
              <a:t>the</a:t>
            </a:r>
            <a:r>
              <a:rPr lang="es-CL" sz="1100" dirty="0">
                <a:solidFill>
                  <a:schemeClr val="accent2"/>
                </a:solidFill>
              </a:rPr>
              <a:t> SVM </a:t>
            </a:r>
            <a:r>
              <a:rPr lang="es-CL" sz="1100" dirty="0" err="1">
                <a:solidFill>
                  <a:schemeClr val="accent2"/>
                </a:solidFill>
              </a:rPr>
              <a:t>performs</a:t>
            </a:r>
            <a:r>
              <a:rPr lang="es-CL" sz="1100" dirty="0">
                <a:solidFill>
                  <a:schemeClr val="accent2"/>
                </a:solidFill>
              </a:rPr>
              <a:t> </a:t>
            </a:r>
            <a:r>
              <a:rPr lang="es-CL" sz="1100" dirty="0" err="1">
                <a:solidFill>
                  <a:schemeClr val="accent2"/>
                </a:solidFill>
              </a:rPr>
              <a:t>the</a:t>
            </a:r>
            <a:r>
              <a:rPr lang="es-CL" sz="1100" dirty="0">
                <a:solidFill>
                  <a:schemeClr val="accent2"/>
                </a:solidFill>
              </a:rPr>
              <a:t> </a:t>
            </a:r>
            <a:r>
              <a:rPr lang="es-CL" sz="1100" dirty="0" err="1">
                <a:solidFill>
                  <a:schemeClr val="accent2"/>
                </a:solidFill>
              </a:rPr>
              <a:t>best</a:t>
            </a:r>
            <a:r>
              <a:rPr lang="es-CL" sz="1100" dirty="0">
                <a:solidFill>
                  <a:schemeClr val="accent2"/>
                </a:solidFill>
              </a:rPr>
              <a:t> in </a:t>
            </a:r>
            <a:r>
              <a:rPr lang="es-CL" sz="1100" dirty="0" err="1">
                <a:solidFill>
                  <a:schemeClr val="accent2"/>
                </a:solidFill>
              </a:rPr>
              <a:t>terms</a:t>
            </a:r>
            <a:r>
              <a:rPr lang="es-CL" sz="1100" dirty="0">
                <a:solidFill>
                  <a:schemeClr val="accent2"/>
                </a:solidFill>
              </a:rPr>
              <a:t> </a:t>
            </a:r>
            <a:r>
              <a:rPr lang="es-CL" sz="1100" dirty="0" err="1">
                <a:solidFill>
                  <a:schemeClr val="accent2"/>
                </a:solidFill>
              </a:rPr>
              <a:t>of</a:t>
            </a:r>
            <a:r>
              <a:rPr lang="es-CL" sz="1100" dirty="0">
                <a:solidFill>
                  <a:schemeClr val="accent2"/>
                </a:solidFill>
              </a:rPr>
              <a:t> </a:t>
            </a:r>
            <a:r>
              <a:rPr lang="es-CL" sz="1100" dirty="0" err="1">
                <a:solidFill>
                  <a:schemeClr val="accent2"/>
                </a:solidFill>
              </a:rPr>
              <a:t>Area</a:t>
            </a:r>
            <a:r>
              <a:rPr lang="es-CL" sz="1100" dirty="0">
                <a:solidFill>
                  <a:schemeClr val="accent2"/>
                </a:solidFill>
              </a:rPr>
              <a:t> </a:t>
            </a:r>
            <a:r>
              <a:rPr lang="es-CL" sz="1100" dirty="0" err="1">
                <a:solidFill>
                  <a:schemeClr val="accent2"/>
                </a:solidFill>
              </a:rPr>
              <a:t>Under</a:t>
            </a:r>
            <a:r>
              <a:rPr lang="es-CL" sz="1100" dirty="0">
                <a:solidFill>
                  <a:schemeClr val="accent2"/>
                </a:solidFill>
              </a:rPr>
              <a:t> </a:t>
            </a:r>
            <a:r>
              <a:rPr lang="es-CL" sz="1100" dirty="0" err="1">
                <a:solidFill>
                  <a:schemeClr val="accent2"/>
                </a:solidFill>
              </a:rPr>
              <a:t>the</a:t>
            </a:r>
            <a:r>
              <a:rPr lang="es-CL" sz="1100" dirty="0">
                <a:solidFill>
                  <a:schemeClr val="accent2"/>
                </a:solidFill>
              </a:rPr>
              <a:t> Curve at 0.958.</a:t>
            </a:r>
            <a:endParaRPr lang="es-CL" sz="800" b="1" dirty="0">
              <a:solidFill>
                <a:schemeClr val="bg1"/>
              </a:solidFill>
              <a:latin typeface="Söhne"/>
            </a:endParaRPr>
          </a:p>
        </p:txBody>
      </p:sp>
    </p:spTree>
    <p:extLst>
      <p:ext uri="{BB962C8B-B14F-4D97-AF65-F5344CB8AC3E}">
        <p14:creationId xmlns:p14="http://schemas.microsoft.com/office/powerpoint/2010/main" val="3891134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5;p26">
            <a:extLst>
              <a:ext uri="{FF2B5EF4-FFF2-40B4-BE49-F238E27FC236}">
                <a16:creationId xmlns:a16="http://schemas.microsoft.com/office/drawing/2014/main" id="{033C4EC3-8FEC-403B-60E0-1CD744DD0C7C}"/>
              </a:ext>
            </a:extLst>
          </p:cNvPr>
          <p:cNvSpPr txBox="1">
            <a:spLocks noGrp="1"/>
          </p:cNvSpPr>
          <p:nvPr>
            <p:ph type="body" idx="1"/>
          </p:nvPr>
        </p:nvSpPr>
        <p:spPr>
          <a:xfrm>
            <a:off x="502920" y="1063524"/>
            <a:ext cx="6767675" cy="3262003"/>
          </a:xfrm>
          <a:prstGeom prst="rect">
            <a:avLst/>
          </a:prstGeom>
        </p:spPr>
        <p:txBody>
          <a:bodyPr spcFirstLastPara="1" wrap="square" lIns="91425" tIns="91425" rIns="91425" bIns="91425" anchor="t" anchorCtr="0">
            <a:noAutofit/>
          </a:bodyPr>
          <a:lstStyle/>
          <a:p>
            <a:pPr>
              <a:lnSpc>
                <a:spcPct val="150000"/>
              </a:lnSpc>
            </a:pPr>
            <a:r>
              <a:rPr lang="es-CL" sz="1400" dirty="0" err="1">
                <a:solidFill>
                  <a:schemeClr val="accent2"/>
                </a:solidFill>
              </a:rPr>
              <a:t>The</a:t>
            </a:r>
            <a:r>
              <a:rPr lang="es-CL" sz="1400" dirty="0">
                <a:solidFill>
                  <a:schemeClr val="accent2"/>
                </a:solidFill>
              </a:rPr>
              <a:t> SVM, KNN, and </a:t>
            </a:r>
            <a:r>
              <a:rPr lang="es-CL" sz="1400" dirty="0" err="1">
                <a:solidFill>
                  <a:schemeClr val="accent2"/>
                </a:solidFill>
              </a:rPr>
              <a:t>Logistic</a:t>
            </a:r>
            <a:r>
              <a:rPr lang="es-CL" sz="1400" dirty="0">
                <a:solidFill>
                  <a:schemeClr val="accent2"/>
                </a:solidFill>
              </a:rPr>
              <a:t> </a:t>
            </a:r>
            <a:r>
              <a:rPr lang="es-CL" sz="1400" dirty="0" err="1">
                <a:solidFill>
                  <a:schemeClr val="accent2"/>
                </a:solidFill>
              </a:rPr>
              <a:t>Regression</a:t>
            </a:r>
            <a:r>
              <a:rPr lang="es-CL" sz="1400" dirty="0">
                <a:solidFill>
                  <a:schemeClr val="accent2"/>
                </a:solidFill>
              </a:rPr>
              <a:t> </a:t>
            </a:r>
            <a:r>
              <a:rPr lang="es-CL" sz="1400" dirty="0" err="1">
                <a:solidFill>
                  <a:schemeClr val="accent2"/>
                </a:solidFill>
              </a:rPr>
              <a:t>models</a:t>
            </a:r>
            <a:r>
              <a:rPr lang="es-CL" sz="1400" dirty="0">
                <a:solidFill>
                  <a:schemeClr val="accent2"/>
                </a:solidFill>
              </a:rPr>
              <a:t> are </a:t>
            </a:r>
            <a:r>
              <a:rPr lang="es-CL" sz="1400" dirty="0" err="1">
                <a:solidFill>
                  <a:schemeClr val="accent2"/>
                </a:solidFill>
              </a:rPr>
              <a:t>the</a:t>
            </a:r>
            <a:r>
              <a:rPr lang="es-CL" sz="1400" dirty="0">
                <a:solidFill>
                  <a:schemeClr val="accent2"/>
                </a:solidFill>
              </a:rPr>
              <a:t> </a:t>
            </a:r>
            <a:r>
              <a:rPr lang="es-CL" sz="1400" dirty="0" err="1">
                <a:solidFill>
                  <a:schemeClr val="accent2"/>
                </a:solidFill>
              </a:rPr>
              <a:t>best</a:t>
            </a:r>
            <a:r>
              <a:rPr lang="es-CL" sz="1400" dirty="0">
                <a:solidFill>
                  <a:schemeClr val="accent2"/>
                </a:solidFill>
              </a:rPr>
              <a:t> in </a:t>
            </a:r>
            <a:r>
              <a:rPr lang="es-CL" sz="1400" dirty="0" err="1">
                <a:solidFill>
                  <a:schemeClr val="accent2"/>
                </a:solidFill>
              </a:rPr>
              <a:t>terms</a:t>
            </a:r>
            <a:r>
              <a:rPr lang="es-CL" sz="1400" dirty="0">
                <a:solidFill>
                  <a:schemeClr val="accent2"/>
                </a:solidFill>
              </a:rPr>
              <a:t> </a:t>
            </a:r>
            <a:r>
              <a:rPr lang="es-CL" sz="1400" dirty="0" err="1">
                <a:solidFill>
                  <a:schemeClr val="accent2"/>
                </a:solidFill>
              </a:rPr>
              <a:t>of</a:t>
            </a:r>
            <a:r>
              <a:rPr lang="es-CL" sz="1400" dirty="0">
                <a:solidFill>
                  <a:schemeClr val="accent2"/>
                </a:solidFill>
              </a:rPr>
              <a:t> </a:t>
            </a:r>
            <a:r>
              <a:rPr lang="es-CL" sz="1400" dirty="0" err="1">
                <a:solidFill>
                  <a:schemeClr val="accent2"/>
                </a:solidFill>
              </a:rPr>
              <a:t>prediction</a:t>
            </a:r>
            <a:r>
              <a:rPr lang="es-CL" sz="1400" dirty="0">
                <a:solidFill>
                  <a:schemeClr val="accent2"/>
                </a:solidFill>
              </a:rPr>
              <a:t> </a:t>
            </a:r>
            <a:r>
              <a:rPr lang="es-CL" sz="1400" dirty="0" err="1">
                <a:solidFill>
                  <a:schemeClr val="accent2"/>
                </a:solidFill>
              </a:rPr>
              <a:t>accuracy</a:t>
            </a:r>
            <a:r>
              <a:rPr lang="es-CL" sz="1400" dirty="0">
                <a:solidFill>
                  <a:schemeClr val="accent2"/>
                </a:solidFill>
              </a:rPr>
              <a:t> </a:t>
            </a:r>
            <a:r>
              <a:rPr lang="es-CL" sz="1400" dirty="0" err="1">
                <a:solidFill>
                  <a:schemeClr val="accent2"/>
                </a:solidFill>
              </a:rPr>
              <a:t>for</a:t>
            </a:r>
            <a:r>
              <a:rPr lang="es-CL" sz="1400" dirty="0">
                <a:solidFill>
                  <a:schemeClr val="accent2"/>
                </a:solidFill>
              </a:rPr>
              <a:t> </a:t>
            </a:r>
            <a:r>
              <a:rPr lang="es-CL" sz="1400" dirty="0" err="1">
                <a:solidFill>
                  <a:schemeClr val="accent2"/>
                </a:solidFill>
              </a:rPr>
              <a:t>this</a:t>
            </a:r>
            <a:r>
              <a:rPr lang="es-CL" sz="1400" dirty="0">
                <a:solidFill>
                  <a:schemeClr val="accent2"/>
                </a:solidFill>
              </a:rPr>
              <a:t> </a:t>
            </a:r>
            <a:r>
              <a:rPr lang="es-CL" sz="1400" dirty="0" err="1">
                <a:solidFill>
                  <a:schemeClr val="accent2"/>
                </a:solidFill>
              </a:rPr>
              <a:t>dataset</a:t>
            </a:r>
            <a:r>
              <a:rPr lang="es-CL" sz="1400" dirty="0">
                <a:solidFill>
                  <a:schemeClr val="accent2"/>
                </a:solidFill>
              </a:rPr>
              <a:t>.</a:t>
            </a:r>
          </a:p>
          <a:p>
            <a:pPr>
              <a:lnSpc>
                <a:spcPct val="150000"/>
              </a:lnSpc>
            </a:pPr>
            <a:r>
              <a:rPr lang="es-CL" sz="1400" dirty="0">
                <a:solidFill>
                  <a:schemeClr val="accent2"/>
                </a:solidFill>
              </a:rPr>
              <a:t>Low </a:t>
            </a:r>
            <a:r>
              <a:rPr lang="es-CL" sz="1400" dirty="0" err="1">
                <a:solidFill>
                  <a:schemeClr val="accent2"/>
                </a:solidFill>
              </a:rPr>
              <a:t>weighted</a:t>
            </a:r>
            <a:r>
              <a:rPr lang="es-CL" sz="1400" dirty="0">
                <a:solidFill>
                  <a:schemeClr val="accent2"/>
                </a:solidFill>
              </a:rPr>
              <a:t> </a:t>
            </a:r>
            <a:r>
              <a:rPr lang="es-CL" sz="1400" dirty="0" err="1">
                <a:solidFill>
                  <a:schemeClr val="accent2"/>
                </a:solidFill>
              </a:rPr>
              <a:t>payloads</a:t>
            </a:r>
            <a:r>
              <a:rPr lang="es-CL" sz="1400" dirty="0">
                <a:solidFill>
                  <a:schemeClr val="accent2"/>
                </a:solidFill>
              </a:rPr>
              <a:t> </a:t>
            </a:r>
            <a:r>
              <a:rPr lang="es-CL" sz="1400" dirty="0" err="1">
                <a:solidFill>
                  <a:schemeClr val="accent2"/>
                </a:solidFill>
              </a:rPr>
              <a:t>perform</a:t>
            </a:r>
            <a:r>
              <a:rPr lang="es-CL" sz="1400" dirty="0">
                <a:solidFill>
                  <a:schemeClr val="accent2"/>
                </a:solidFill>
              </a:rPr>
              <a:t> </a:t>
            </a:r>
            <a:r>
              <a:rPr lang="es-CL" sz="1400" dirty="0" err="1">
                <a:solidFill>
                  <a:schemeClr val="accent2"/>
                </a:solidFill>
              </a:rPr>
              <a:t>better</a:t>
            </a:r>
            <a:r>
              <a:rPr lang="es-CL" sz="1400" dirty="0">
                <a:solidFill>
                  <a:schemeClr val="accent2"/>
                </a:solidFill>
              </a:rPr>
              <a:t> </a:t>
            </a:r>
            <a:r>
              <a:rPr lang="es-CL" sz="1400" dirty="0" err="1">
                <a:solidFill>
                  <a:schemeClr val="accent2"/>
                </a:solidFill>
              </a:rPr>
              <a:t>than</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heavier</a:t>
            </a:r>
            <a:r>
              <a:rPr lang="es-CL" sz="1400" dirty="0">
                <a:solidFill>
                  <a:schemeClr val="accent2"/>
                </a:solidFill>
              </a:rPr>
              <a:t> </a:t>
            </a:r>
            <a:r>
              <a:rPr lang="es-CL" sz="1400" dirty="0" err="1">
                <a:solidFill>
                  <a:schemeClr val="accent2"/>
                </a:solidFill>
              </a:rPr>
              <a:t>payloads</a:t>
            </a:r>
            <a:r>
              <a:rPr lang="es-CL" sz="1400" dirty="0">
                <a:solidFill>
                  <a:schemeClr val="accent2"/>
                </a:solidFill>
              </a:rPr>
              <a:t>.</a:t>
            </a:r>
          </a:p>
          <a:p>
            <a:pPr>
              <a:lnSpc>
                <a:spcPct val="150000"/>
              </a:lnSpc>
            </a:pPr>
            <a:r>
              <a:rPr lang="es-CL" sz="1400" dirty="0" err="1">
                <a:solidFill>
                  <a:schemeClr val="accent2"/>
                </a:solidFill>
              </a:rPr>
              <a:t>The</a:t>
            </a:r>
            <a:r>
              <a:rPr lang="es-CL" sz="1400" dirty="0">
                <a:solidFill>
                  <a:schemeClr val="accent2"/>
                </a:solidFill>
              </a:rPr>
              <a:t> </a:t>
            </a:r>
            <a:r>
              <a:rPr lang="es-CL" sz="1400" dirty="0" err="1">
                <a:solidFill>
                  <a:schemeClr val="accent2"/>
                </a:solidFill>
              </a:rPr>
              <a:t>success</a:t>
            </a:r>
            <a:r>
              <a:rPr lang="es-CL" sz="1400" dirty="0">
                <a:solidFill>
                  <a:schemeClr val="accent2"/>
                </a:solidFill>
              </a:rPr>
              <a:t> </a:t>
            </a:r>
            <a:r>
              <a:rPr lang="es-CL" sz="1400" dirty="0" err="1">
                <a:solidFill>
                  <a:schemeClr val="accent2"/>
                </a:solidFill>
              </a:rPr>
              <a:t>rates</a:t>
            </a:r>
            <a:r>
              <a:rPr lang="es-CL" sz="1400" dirty="0">
                <a:solidFill>
                  <a:schemeClr val="accent2"/>
                </a:solidFill>
              </a:rPr>
              <a:t> </a:t>
            </a:r>
            <a:r>
              <a:rPr lang="es-CL" sz="1400" dirty="0" err="1">
                <a:solidFill>
                  <a:schemeClr val="accent2"/>
                </a:solidFill>
              </a:rPr>
              <a:t>for</a:t>
            </a:r>
            <a:r>
              <a:rPr lang="es-CL" sz="1400" dirty="0">
                <a:solidFill>
                  <a:schemeClr val="accent2"/>
                </a:solidFill>
              </a:rPr>
              <a:t> SpaceX </a:t>
            </a:r>
            <a:r>
              <a:rPr lang="es-CL" sz="1400" dirty="0" err="1">
                <a:solidFill>
                  <a:schemeClr val="accent2"/>
                </a:solidFill>
              </a:rPr>
              <a:t>launches</a:t>
            </a:r>
            <a:r>
              <a:rPr lang="es-CL" sz="1400" dirty="0">
                <a:solidFill>
                  <a:schemeClr val="accent2"/>
                </a:solidFill>
              </a:rPr>
              <a:t> </a:t>
            </a:r>
            <a:r>
              <a:rPr lang="es-CL" sz="1400" dirty="0" err="1">
                <a:solidFill>
                  <a:schemeClr val="accent2"/>
                </a:solidFill>
              </a:rPr>
              <a:t>is</a:t>
            </a:r>
            <a:r>
              <a:rPr lang="es-CL" sz="1400" dirty="0">
                <a:solidFill>
                  <a:schemeClr val="accent2"/>
                </a:solidFill>
              </a:rPr>
              <a:t> </a:t>
            </a:r>
            <a:r>
              <a:rPr lang="es-CL" sz="1400" dirty="0" err="1">
                <a:solidFill>
                  <a:schemeClr val="accent2"/>
                </a:solidFill>
              </a:rPr>
              <a:t>directly</a:t>
            </a:r>
            <a:r>
              <a:rPr lang="es-CL" sz="1400" dirty="0">
                <a:solidFill>
                  <a:schemeClr val="accent2"/>
                </a:solidFill>
              </a:rPr>
              <a:t> </a:t>
            </a:r>
            <a:r>
              <a:rPr lang="es-CL" sz="1400" dirty="0" err="1">
                <a:solidFill>
                  <a:schemeClr val="accent2"/>
                </a:solidFill>
              </a:rPr>
              <a:t>proportional</a:t>
            </a:r>
            <a:r>
              <a:rPr lang="es-CL" sz="1400" dirty="0">
                <a:solidFill>
                  <a:schemeClr val="accent2"/>
                </a:solidFill>
              </a:rPr>
              <a:t> time in </a:t>
            </a:r>
            <a:r>
              <a:rPr lang="es-CL" sz="1400" dirty="0" err="1">
                <a:solidFill>
                  <a:schemeClr val="accent2"/>
                </a:solidFill>
              </a:rPr>
              <a:t>years</a:t>
            </a:r>
            <a:r>
              <a:rPr lang="es-CL" sz="1400" dirty="0">
                <a:solidFill>
                  <a:schemeClr val="accent2"/>
                </a:solidFill>
              </a:rPr>
              <a:t> </a:t>
            </a:r>
            <a:r>
              <a:rPr lang="es-CL" sz="1400" dirty="0" err="1">
                <a:solidFill>
                  <a:schemeClr val="accent2"/>
                </a:solidFill>
              </a:rPr>
              <a:t>they</a:t>
            </a:r>
            <a:r>
              <a:rPr lang="es-CL" sz="1400" dirty="0">
                <a:solidFill>
                  <a:schemeClr val="accent2"/>
                </a:solidFill>
              </a:rPr>
              <a:t> </a:t>
            </a:r>
            <a:r>
              <a:rPr lang="es-CL" sz="1400" dirty="0" err="1">
                <a:solidFill>
                  <a:schemeClr val="accent2"/>
                </a:solidFill>
              </a:rPr>
              <a:t>will</a:t>
            </a:r>
            <a:r>
              <a:rPr lang="es-CL" sz="1400" dirty="0">
                <a:solidFill>
                  <a:schemeClr val="accent2"/>
                </a:solidFill>
              </a:rPr>
              <a:t> </a:t>
            </a:r>
            <a:r>
              <a:rPr lang="es-CL" sz="1400" dirty="0" err="1">
                <a:solidFill>
                  <a:schemeClr val="accent2"/>
                </a:solidFill>
              </a:rPr>
              <a:t>eventually</a:t>
            </a:r>
            <a:r>
              <a:rPr lang="es-CL" sz="1400" dirty="0">
                <a:solidFill>
                  <a:schemeClr val="accent2"/>
                </a:solidFill>
              </a:rPr>
              <a:t> </a:t>
            </a:r>
            <a:r>
              <a:rPr lang="es-CL" sz="1400" dirty="0" err="1">
                <a:solidFill>
                  <a:schemeClr val="accent2"/>
                </a:solidFill>
              </a:rPr>
              <a:t>perfect</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launches</a:t>
            </a:r>
            <a:r>
              <a:rPr lang="es-CL" sz="1400" dirty="0">
                <a:solidFill>
                  <a:schemeClr val="accent2"/>
                </a:solidFill>
              </a:rPr>
              <a:t>.</a:t>
            </a:r>
          </a:p>
          <a:p>
            <a:pPr>
              <a:lnSpc>
                <a:spcPct val="150000"/>
              </a:lnSpc>
            </a:pPr>
            <a:r>
              <a:rPr lang="es-CL" sz="1400" dirty="0">
                <a:solidFill>
                  <a:schemeClr val="accent2"/>
                </a:solidFill>
              </a:rPr>
              <a:t>KSC LC 39A </a:t>
            </a:r>
            <a:r>
              <a:rPr lang="es-CL" sz="1400" dirty="0" err="1">
                <a:solidFill>
                  <a:schemeClr val="accent2"/>
                </a:solidFill>
              </a:rPr>
              <a:t>had</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most</a:t>
            </a:r>
            <a:r>
              <a:rPr lang="es-CL" sz="1400" dirty="0">
                <a:solidFill>
                  <a:schemeClr val="accent2"/>
                </a:solidFill>
              </a:rPr>
              <a:t> </a:t>
            </a:r>
            <a:r>
              <a:rPr lang="es-CL" sz="1400" dirty="0" err="1">
                <a:solidFill>
                  <a:schemeClr val="accent2"/>
                </a:solidFill>
              </a:rPr>
              <a:t>successful</a:t>
            </a:r>
            <a:r>
              <a:rPr lang="es-CL" sz="1400" dirty="0">
                <a:solidFill>
                  <a:schemeClr val="accent2"/>
                </a:solidFill>
              </a:rPr>
              <a:t> </a:t>
            </a:r>
            <a:r>
              <a:rPr lang="es-CL" sz="1400" dirty="0" err="1">
                <a:solidFill>
                  <a:schemeClr val="accent2"/>
                </a:solidFill>
              </a:rPr>
              <a:t>launches</a:t>
            </a:r>
            <a:r>
              <a:rPr lang="es-CL" sz="1400" dirty="0">
                <a:solidFill>
                  <a:schemeClr val="accent2"/>
                </a:solidFill>
              </a:rPr>
              <a:t> </a:t>
            </a:r>
            <a:r>
              <a:rPr lang="es-CL" sz="1400" dirty="0" err="1">
                <a:solidFill>
                  <a:schemeClr val="accent2"/>
                </a:solidFill>
              </a:rPr>
              <a:t>from</a:t>
            </a:r>
            <a:r>
              <a:rPr lang="es-CL" sz="1400" dirty="0">
                <a:solidFill>
                  <a:schemeClr val="accent2"/>
                </a:solidFill>
              </a:rPr>
              <a:t> </a:t>
            </a:r>
            <a:r>
              <a:rPr lang="es-CL" sz="1400" dirty="0" err="1">
                <a:solidFill>
                  <a:schemeClr val="accent2"/>
                </a:solidFill>
              </a:rPr>
              <a:t>all</a:t>
            </a:r>
            <a:r>
              <a:rPr lang="es-CL" sz="1400" dirty="0">
                <a:solidFill>
                  <a:schemeClr val="accent2"/>
                </a:solidFill>
              </a:rPr>
              <a:t> </a:t>
            </a:r>
            <a:r>
              <a:rPr lang="es-CL" sz="1400" dirty="0" err="1">
                <a:solidFill>
                  <a:schemeClr val="accent2"/>
                </a:solidFill>
              </a:rPr>
              <a:t>the</a:t>
            </a:r>
            <a:r>
              <a:rPr lang="es-CL" sz="1400" dirty="0">
                <a:solidFill>
                  <a:schemeClr val="accent2"/>
                </a:solidFill>
              </a:rPr>
              <a:t> sites.</a:t>
            </a:r>
          </a:p>
          <a:p>
            <a:pPr>
              <a:lnSpc>
                <a:spcPct val="150000"/>
              </a:lnSpc>
            </a:pPr>
            <a:r>
              <a:rPr lang="es-CL" sz="1400" dirty="0" err="1">
                <a:solidFill>
                  <a:schemeClr val="accent2"/>
                </a:solidFill>
              </a:rPr>
              <a:t>Orbit</a:t>
            </a:r>
            <a:r>
              <a:rPr lang="es-CL" sz="1400" dirty="0">
                <a:solidFill>
                  <a:schemeClr val="accent2"/>
                </a:solidFill>
              </a:rPr>
              <a:t> GEO,HEO,SSO,ES L1 has </a:t>
            </a:r>
            <a:r>
              <a:rPr lang="es-CL" sz="1400" dirty="0" err="1">
                <a:solidFill>
                  <a:schemeClr val="accent2"/>
                </a:solidFill>
              </a:rPr>
              <a:t>the</a:t>
            </a:r>
            <a:r>
              <a:rPr lang="es-CL" sz="1400" dirty="0">
                <a:solidFill>
                  <a:schemeClr val="accent2"/>
                </a:solidFill>
              </a:rPr>
              <a:t> </a:t>
            </a:r>
            <a:r>
              <a:rPr lang="es-CL" sz="1400" dirty="0" err="1">
                <a:solidFill>
                  <a:schemeClr val="accent2"/>
                </a:solidFill>
              </a:rPr>
              <a:t>best</a:t>
            </a:r>
            <a:r>
              <a:rPr lang="es-CL" sz="1400" dirty="0">
                <a:solidFill>
                  <a:schemeClr val="accent2"/>
                </a:solidFill>
              </a:rPr>
              <a:t> </a:t>
            </a:r>
            <a:r>
              <a:rPr lang="es-CL" sz="1400" dirty="0" err="1">
                <a:solidFill>
                  <a:schemeClr val="accent2"/>
                </a:solidFill>
              </a:rPr>
              <a:t>Success</a:t>
            </a:r>
            <a:r>
              <a:rPr lang="es-CL" sz="1400" dirty="0">
                <a:solidFill>
                  <a:schemeClr val="accent2"/>
                </a:solidFill>
              </a:rPr>
              <a:t> </a:t>
            </a:r>
            <a:r>
              <a:rPr lang="es-CL" sz="1400" dirty="0" err="1">
                <a:solidFill>
                  <a:schemeClr val="accent2"/>
                </a:solidFill>
              </a:rPr>
              <a:t>Rate</a:t>
            </a:r>
            <a:r>
              <a:rPr lang="es-CL" sz="1400" dirty="0">
                <a:solidFill>
                  <a:schemeClr val="accent2"/>
                </a:solidFill>
              </a:rPr>
              <a:t>.</a:t>
            </a:r>
            <a:endParaRPr lang="es-CL" sz="800" b="1" dirty="0">
              <a:solidFill>
                <a:schemeClr val="accent2"/>
              </a:solidFill>
              <a:latin typeface="Söhne"/>
            </a:endParaRPr>
          </a:p>
        </p:txBody>
      </p:sp>
    </p:spTree>
    <p:extLst>
      <p:ext uri="{BB962C8B-B14F-4D97-AF65-F5344CB8AC3E}">
        <p14:creationId xmlns:p14="http://schemas.microsoft.com/office/powerpoint/2010/main" val="1147611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5;p26">
            <a:extLst>
              <a:ext uri="{FF2B5EF4-FFF2-40B4-BE49-F238E27FC236}">
                <a16:creationId xmlns:a16="http://schemas.microsoft.com/office/drawing/2014/main" id="{033C4EC3-8FEC-403B-60E0-1CD744DD0C7C}"/>
              </a:ext>
            </a:extLst>
          </p:cNvPr>
          <p:cNvSpPr txBox="1">
            <a:spLocks noGrp="1"/>
          </p:cNvSpPr>
          <p:nvPr>
            <p:ph type="body" idx="1"/>
          </p:nvPr>
        </p:nvSpPr>
        <p:spPr>
          <a:xfrm>
            <a:off x="502920" y="1063524"/>
            <a:ext cx="6767675" cy="3262003"/>
          </a:xfrm>
          <a:prstGeom prst="rect">
            <a:avLst/>
          </a:prstGeom>
        </p:spPr>
        <p:txBody>
          <a:bodyPr spcFirstLastPara="1" wrap="square" lIns="91425" tIns="91425" rIns="91425" bIns="91425" anchor="t" anchorCtr="0">
            <a:noAutofit/>
          </a:bodyPr>
          <a:lstStyle/>
          <a:p>
            <a:pPr>
              <a:lnSpc>
                <a:spcPct val="150000"/>
              </a:lnSpc>
            </a:pPr>
            <a:r>
              <a:rPr lang="es-CL" sz="1400" dirty="0" err="1">
                <a:solidFill>
                  <a:schemeClr val="accent2"/>
                </a:solidFill>
              </a:rPr>
              <a:t>The</a:t>
            </a:r>
            <a:r>
              <a:rPr lang="es-CL" sz="1400" dirty="0">
                <a:solidFill>
                  <a:schemeClr val="accent2"/>
                </a:solidFill>
              </a:rPr>
              <a:t> SVM, KNN, and </a:t>
            </a:r>
            <a:r>
              <a:rPr lang="es-CL" sz="1400" dirty="0" err="1">
                <a:solidFill>
                  <a:schemeClr val="accent2"/>
                </a:solidFill>
              </a:rPr>
              <a:t>Logistic</a:t>
            </a:r>
            <a:r>
              <a:rPr lang="es-CL" sz="1400" dirty="0">
                <a:solidFill>
                  <a:schemeClr val="accent2"/>
                </a:solidFill>
              </a:rPr>
              <a:t> </a:t>
            </a:r>
            <a:r>
              <a:rPr lang="es-CL" sz="1400" dirty="0" err="1">
                <a:solidFill>
                  <a:schemeClr val="accent2"/>
                </a:solidFill>
              </a:rPr>
              <a:t>Regression</a:t>
            </a:r>
            <a:r>
              <a:rPr lang="es-CL" sz="1400" dirty="0">
                <a:solidFill>
                  <a:schemeClr val="accent2"/>
                </a:solidFill>
              </a:rPr>
              <a:t> </a:t>
            </a:r>
            <a:r>
              <a:rPr lang="es-CL" sz="1400" dirty="0" err="1">
                <a:solidFill>
                  <a:schemeClr val="accent2"/>
                </a:solidFill>
              </a:rPr>
              <a:t>models</a:t>
            </a:r>
            <a:r>
              <a:rPr lang="es-CL" sz="1400" dirty="0">
                <a:solidFill>
                  <a:schemeClr val="accent2"/>
                </a:solidFill>
              </a:rPr>
              <a:t> are </a:t>
            </a:r>
            <a:r>
              <a:rPr lang="es-CL" sz="1400" dirty="0" err="1">
                <a:solidFill>
                  <a:schemeClr val="accent2"/>
                </a:solidFill>
              </a:rPr>
              <a:t>the</a:t>
            </a:r>
            <a:r>
              <a:rPr lang="es-CL" sz="1400" dirty="0">
                <a:solidFill>
                  <a:schemeClr val="accent2"/>
                </a:solidFill>
              </a:rPr>
              <a:t> </a:t>
            </a:r>
            <a:r>
              <a:rPr lang="es-CL" sz="1400" dirty="0" err="1">
                <a:solidFill>
                  <a:schemeClr val="accent2"/>
                </a:solidFill>
              </a:rPr>
              <a:t>best</a:t>
            </a:r>
            <a:r>
              <a:rPr lang="es-CL" sz="1400" dirty="0">
                <a:solidFill>
                  <a:schemeClr val="accent2"/>
                </a:solidFill>
              </a:rPr>
              <a:t> in </a:t>
            </a:r>
            <a:r>
              <a:rPr lang="es-CL" sz="1400" dirty="0" err="1">
                <a:solidFill>
                  <a:schemeClr val="accent2"/>
                </a:solidFill>
              </a:rPr>
              <a:t>terms</a:t>
            </a:r>
            <a:r>
              <a:rPr lang="es-CL" sz="1400" dirty="0">
                <a:solidFill>
                  <a:schemeClr val="accent2"/>
                </a:solidFill>
              </a:rPr>
              <a:t> </a:t>
            </a:r>
            <a:r>
              <a:rPr lang="es-CL" sz="1400" dirty="0" err="1">
                <a:solidFill>
                  <a:schemeClr val="accent2"/>
                </a:solidFill>
              </a:rPr>
              <a:t>of</a:t>
            </a:r>
            <a:r>
              <a:rPr lang="es-CL" sz="1400" dirty="0">
                <a:solidFill>
                  <a:schemeClr val="accent2"/>
                </a:solidFill>
              </a:rPr>
              <a:t> </a:t>
            </a:r>
            <a:r>
              <a:rPr lang="es-CL" sz="1400" dirty="0" err="1">
                <a:solidFill>
                  <a:schemeClr val="accent2"/>
                </a:solidFill>
              </a:rPr>
              <a:t>prediction</a:t>
            </a:r>
            <a:r>
              <a:rPr lang="es-CL" sz="1400" dirty="0">
                <a:solidFill>
                  <a:schemeClr val="accent2"/>
                </a:solidFill>
              </a:rPr>
              <a:t> </a:t>
            </a:r>
            <a:r>
              <a:rPr lang="es-CL" sz="1400" dirty="0" err="1">
                <a:solidFill>
                  <a:schemeClr val="accent2"/>
                </a:solidFill>
              </a:rPr>
              <a:t>accuracy</a:t>
            </a:r>
            <a:r>
              <a:rPr lang="es-CL" sz="1400" dirty="0">
                <a:solidFill>
                  <a:schemeClr val="accent2"/>
                </a:solidFill>
              </a:rPr>
              <a:t> </a:t>
            </a:r>
            <a:r>
              <a:rPr lang="es-CL" sz="1400" dirty="0" err="1">
                <a:solidFill>
                  <a:schemeClr val="accent2"/>
                </a:solidFill>
              </a:rPr>
              <a:t>for</a:t>
            </a:r>
            <a:r>
              <a:rPr lang="es-CL" sz="1400" dirty="0">
                <a:solidFill>
                  <a:schemeClr val="accent2"/>
                </a:solidFill>
              </a:rPr>
              <a:t> </a:t>
            </a:r>
            <a:r>
              <a:rPr lang="es-CL" sz="1400" dirty="0" err="1">
                <a:solidFill>
                  <a:schemeClr val="accent2"/>
                </a:solidFill>
              </a:rPr>
              <a:t>this</a:t>
            </a:r>
            <a:r>
              <a:rPr lang="es-CL" sz="1400" dirty="0">
                <a:solidFill>
                  <a:schemeClr val="accent2"/>
                </a:solidFill>
              </a:rPr>
              <a:t> </a:t>
            </a:r>
            <a:r>
              <a:rPr lang="es-CL" sz="1400" dirty="0" err="1">
                <a:solidFill>
                  <a:schemeClr val="accent2"/>
                </a:solidFill>
              </a:rPr>
              <a:t>dataset</a:t>
            </a:r>
            <a:r>
              <a:rPr lang="es-CL" sz="1400" dirty="0">
                <a:solidFill>
                  <a:schemeClr val="accent2"/>
                </a:solidFill>
              </a:rPr>
              <a:t>.</a:t>
            </a:r>
          </a:p>
          <a:p>
            <a:pPr>
              <a:lnSpc>
                <a:spcPct val="150000"/>
              </a:lnSpc>
            </a:pPr>
            <a:r>
              <a:rPr lang="es-CL" sz="1400" dirty="0">
                <a:solidFill>
                  <a:schemeClr val="accent2"/>
                </a:solidFill>
              </a:rPr>
              <a:t>Low </a:t>
            </a:r>
            <a:r>
              <a:rPr lang="es-CL" sz="1400" dirty="0" err="1">
                <a:solidFill>
                  <a:schemeClr val="accent2"/>
                </a:solidFill>
              </a:rPr>
              <a:t>weighted</a:t>
            </a:r>
            <a:r>
              <a:rPr lang="es-CL" sz="1400" dirty="0">
                <a:solidFill>
                  <a:schemeClr val="accent2"/>
                </a:solidFill>
              </a:rPr>
              <a:t> </a:t>
            </a:r>
            <a:r>
              <a:rPr lang="es-CL" sz="1400" dirty="0" err="1">
                <a:solidFill>
                  <a:schemeClr val="accent2"/>
                </a:solidFill>
              </a:rPr>
              <a:t>payloads</a:t>
            </a:r>
            <a:r>
              <a:rPr lang="es-CL" sz="1400" dirty="0">
                <a:solidFill>
                  <a:schemeClr val="accent2"/>
                </a:solidFill>
              </a:rPr>
              <a:t> </a:t>
            </a:r>
            <a:r>
              <a:rPr lang="es-CL" sz="1400" dirty="0" err="1">
                <a:solidFill>
                  <a:schemeClr val="accent2"/>
                </a:solidFill>
              </a:rPr>
              <a:t>perform</a:t>
            </a:r>
            <a:r>
              <a:rPr lang="es-CL" sz="1400" dirty="0">
                <a:solidFill>
                  <a:schemeClr val="accent2"/>
                </a:solidFill>
              </a:rPr>
              <a:t> </a:t>
            </a:r>
            <a:r>
              <a:rPr lang="es-CL" sz="1400" dirty="0" err="1">
                <a:solidFill>
                  <a:schemeClr val="accent2"/>
                </a:solidFill>
              </a:rPr>
              <a:t>better</a:t>
            </a:r>
            <a:r>
              <a:rPr lang="es-CL" sz="1400" dirty="0">
                <a:solidFill>
                  <a:schemeClr val="accent2"/>
                </a:solidFill>
              </a:rPr>
              <a:t> </a:t>
            </a:r>
            <a:r>
              <a:rPr lang="es-CL" sz="1400" dirty="0" err="1">
                <a:solidFill>
                  <a:schemeClr val="accent2"/>
                </a:solidFill>
              </a:rPr>
              <a:t>than</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heavier</a:t>
            </a:r>
            <a:r>
              <a:rPr lang="es-CL" sz="1400" dirty="0">
                <a:solidFill>
                  <a:schemeClr val="accent2"/>
                </a:solidFill>
              </a:rPr>
              <a:t> </a:t>
            </a:r>
            <a:r>
              <a:rPr lang="es-CL" sz="1400" dirty="0" err="1">
                <a:solidFill>
                  <a:schemeClr val="accent2"/>
                </a:solidFill>
              </a:rPr>
              <a:t>payloads</a:t>
            </a:r>
            <a:r>
              <a:rPr lang="es-CL" sz="1400" dirty="0">
                <a:solidFill>
                  <a:schemeClr val="accent2"/>
                </a:solidFill>
              </a:rPr>
              <a:t>.</a:t>
            </a:r>
          </a:p>
          <a:p>
            <a:pPr>
              <a:lnSpc>
                <a:spcPct val="150000"/>
              </a:lnSpc>
            </a:pPr>
            <a:r>
              <a:rPr lang="es-CL" sz="1400" dirty="0" err="1">
                <a:solidFill>
                  <a:schemeClr val="accent2"/>
                </a:solidFill>
              </a:rPr>
              <a:t>The</a:t>
            </a:r>
            <a:r>
              <a:rPr lang="es-CL" sz="1400" dirty="0">
                <a:solidFill>
                  <a:schemeClr val="accent2"/>
                </a:solidFill>
              </a:rPr>
              <a:t> </a:t>
            </a:r>
            <a:r>
              <a:rPr lang="es-CL" sz="1400" dirty="0" err="1">
                <a:solidFill>
                  <a:schemeClr val="accent2"/>
                </a:solidFill>
              </a:rPr>
              <a:t>success</a:t>
            </a:r>
            <a:r>
              <a:rPr lang="es-CL" sz="1400" dirty="0">
                <a:solidFill>
                  <a:schemeClr val="accent2"/>
                </a:solidFill>
              </a:rPr>
              <a:t> </a:t>
            </a:r>
            <a:r>
              <a:rPr lang="es-CL" sz="1400" dirty="0" err="1">
                <a:solidFill>
                  <a:schemeClr val="accent2"/>
                </a:solidFill>
              </a:rPr>
              <a:t>rates</a:t>
            </a:r>
            <a:r>
              <a:rPr lang="es-CL" sz="1400" dirty="0">
                <a:solidFill>
                  <a:schemeClr val="accent2"/>
                </a:solidFill>
              </a:rPr>
              <a:t> </a:t>
            </a:r>
            <a:r>
              <a:rPr lang="es-CL" sz="1400" dirty="0" err="1">
                <a:solidFill>
                  <a:schemeClr val="accent2"/>
                </a:solidFill>
              </a:rPr>
              <a:t>for</a:t>
            </a:r>
            <a:r>
              <a:rPr lang="es-CL" sz="1400" dirty="0">
                <a:solidFill>
                  <a:schemeClr val="accent2"/>
                </a:solidFill>
              </a:rPr>
              <a:t> SpaceX </a:t>
            </a:r>
            <a:r>
              <a:rPr lang="es-CL" sz="1400" dirty="0" err="1">
                <a:solidFill>
                  <a:schemeClr val="accent2"/>
                </a:solidFill>
              </a:rPr>
              <a:t>launches</a:t>
            </a:r>
            <a:r>
              <a:rPr lang="es-CL" sz="1400" dirty="0">
                <a:solidFill>
                  <a:schemeClr val="accent2"/>
                </a:solidFill>
              </a:rPr>
              <a:t> </a:t>
            </a:r>
            <a:r>
              <a:rPr lang="es-CL" sz="1400" dirty="0" err="1">
                <a:solidFill>
                  <a:schemeClr val="accent2"/>
                </a:solidFill>
              </a:rPr>
              <a:t>is</a:t>
            </a:r>
            <a:r>
              <a:rPr lang="es-CL" sz="1400" dirty="0">
                <a:solidFill>
                  <a:schemeClr val="accent2"/>
                </a:solidFill>
              </a:rPr>
              <a:t> </a:t>
            </a:r>
            <a:r>
              <a:rPr lang="es-CL" sz="1400" dirty="0" err="1">
                <a:solidFill>
                  <a:schemeClr val="accent2"/>
                </a:solidFill>
              </a:rPr>
              <a:t>directly</a:t>
            </a:r>
            <a:r>
              <a:rPr lang="es-CL" sz="1400" dirty="0">
                <a:solidFill>
                  <a:schemeClr val="accent2"/>
                </a:solidFill>
              </a:rPr>
              <a:t> </a:t>
            </a:r>
            <a:r>
              <a:rPr lang="es-CL" sz="1400" dirty="0" err="1">
                <a:solidFill>
                  <a:schemeClr val="accent2"/>
                </a:solidFill>
              </a:rPr>
              <a:t>proportional</a:t>
            </a:r>
            <a:r>
              <a:rPr lang="es-CL" sz="1400" dirty="0">
                <a:solidFill>
                  <a:schemeClr val="accent2"/>
                </a:solidFill>
              </a:rPr>
              <a:t> time in </a:t>
            </a:r>
            <a:r>
              <a:rPr lang="es-CL" sz="1400" dirty="0" err="1">
                <a:solidFill>
                  <a:schemeClr val="accent2"/>
                </a:solidFill>
              </a:rPr>
              <a:t>years</a:t>
            </a:r>
            <a:r>
              <a:rPr lang="es-CL" sz="1400" dirty="0">
                <a:solidFill>
                  <a:schemeClr val="accent2"/>
                </a:solidFill>
              </a:rPr>
              <a:t> </a:t>
            </a:r>
            <a:r>
              <a:rPr lang="es-CL" sz="1400" dirty="0" err="1">
                <a:solidFill>
                  <a:schemeClr val="accent2"/>
                </a:solidFill>
              </a:rPr>
              <a:t>they</a:t>
            </a:r>
            <a:r>
              <a:rPr lang="es-CL" sz="1400" dirty="0">
                <a:solidFill>
                  <a:schemeClr val="accent2"/>
                </a:solidFill>
              </a:rPr>
              <a:t> </a:t>
            </a:r>
            <a:r>
              <a:rPr lang="es-CL" sz="1400" dirty="0" err="1">
                <a:solidFill>
                  <a:schemeClr val="accent2"/>
                </a:solidFill>
              </a:rPr>
              <a:t>will</a:t>
            </a:r>
            <a:r>
              <a:rPr lang="es-CL" sz="1400" dirty="0">
                <a:solidFill>
                  <a:schemeClr val="accent2"/>
                </a:solidFill>
              </a:rPr>
              <a:t> </a:t>
            </a:r>
            <a:r>
              <a:rPr lang="es-CL" sz="1400" dirty="0" err="1">
                <a:solidFill>
                  <a:schemeClr val="accent2"/>
                </a:solidFill>
              </a:rPr>
              <a:t>eventually</a:t>
            </a:r>
            <a:r>
              <a:rPr lang="es-CL" sz="1400" dirty="0">
                <a:solidFill>
                  <a:schemeClr val="accent2"/>
                </a:solidFill>
              </a:rPr>
              <a:t> </a:t>
            </a:r>
            <a:r>
              <a:rPr lang="es-CL" sz="1400" dirty="0" err="1">
                <a:solidFill>
                  <a:schemeClr val="accent2"/>
                </a:solidFill>
              </a:rPr>
              <a:t>perfect</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launches</a:t>
            </a:r>
            <a:r>
              <a:rPr lang="es-CL" sz="1400" dirty="0">
                <a:solidFill>
                  <a:schemeClr val="accent2"/>
                </a:solidFill>
              </a:rPr>
              <a:t>.</a:t>
            </a:r>
          </a:p>
          <a:p>
            <a:pPr>
              <a:lnSpc>
                <a:spcPct val="150000"/>
              </a:lnSpc>
            </a:pPr>
            <a:r>
              <a:rPr lang="es-CL" sz="1400" dirty="0">
                <a:solidFill>
                  <a:schemeClr val="accent2"/>
                </a:solidFill>
              </a:rPr>
              <a:t>KSC LC 39A </a:t>
            </a:r>
            <a:r>
              <a:rPr lang="es-CL" sz="1400" dirty="0" err="1">
                <a:solidFill>
                  <a:schemeClr val="accent2"/>
                </a:solidFill>
              </a:rPr>
              <a:t>had</a:t>
            </a:r>
            <a:r>
              <a:rPr lang="es-CL" sz="1400" dirty="0">
                <a:solidFill>
                  <a:schemeClr val="accent2"/>
                </a:solidFill>
              </a:rPr>
              <a:t> </a:t>
            </a:r>
            <a:r>
              <a:rPr lang="es-CL" sz="1400" dirty="0" err="1">
                <a:solidFill>
                  <a:schemeClr val="accent2"/>
                </a:solidFill>
              </a:rPr>
              <a:t>the</a:t>
            </a:r>
            <a:r>
              <a:rPr lang="es-CL" sz="1400" dirty="0">
                <a:solidFill>
                  <a:schemeClr val="accent2"/>
                </a:solidFill>
              </a:rPr>
              <a:t> </a:t>
            </a:r>
            <a:r>
              <a:rPr lang="es-CL" sz="1400" dirty="0" err="1">
                <a:solidFill>
                  <a:schemeClr val="accent2"/>
                </a:solidFill>
              </a:rPr>
              <a:t>most</a:t>
            </a:r>
            <a:r>
              <a:rPr lang="es-CL" sz="1400" dirty="0">
                <a:solidFill>
                  <a:schemeClr val="accent2"/>
                </a:solidFill>
              </a:rPr>
              <a:t> </a:t>
            </a:r>
            <a:r>
              <a:rPr lang="es-CL" sz="1400" dirty="0" err="1">
                <a:solidFill>
                  <a:schemeClr val="accent2"/>
                </a:solidFill>
              </a:rPr>
              <a:t>successful</a:t>
            </a:r>
            <a:r>
              <a:rPr lang="es-CL" sz="1400" dirty="0">
                <a:solidFill>
                  <a:schemeClr val="accent2"/>
                </a:solidFill>
              </a:rPr>
              <a:t> </a:t>
            </a:r>
            <a:r>
              <a:rPr lang="es-CL" sz="1400" dirty="0" err="1">
                <a:solidFill>
                  <a:schemeClr val="accent2"/>
                </a:solidFill>
              </a:rPr>
              <a:t>launches</a:t>
            </a:r>
            <a:r>
              <a:rPr lang="es-CL" sz="1400" dirty="0">
                <a:solidFill>
                  <a:schemeClr val="accent2"/>
                </a:solidFill>
              </a:rPr>
              <a:t> </a:t>
            </a:r>
            <a:r>
              <a:rPr lang="es-CL" sz="1400" dirty="0" err="1">
                <a:solidFill>
                  <a:schemeClr val="accent2"/>
                </a:solidFill>
              </a:rPr>
              <a:t>from</a:t>
            </a:r>
            <a:r>
              <a:rPr lang="es-CL" sz="1400" dirty="0">
                <a:solidFill>
                  <a:schemeClr val="accent2"/>
                </a:solidFill>
              </a:rPr>
              <a:t> </a:t>
            </a:r>
            <a:r>
              <a:rPr lang="es-CL" sz="1400" dirty="0" err="1">
                <a:solidFill>
                  <a:schemeClr val="accent2"/>
                </a:solidFill>
              </a:rPr>
              <a:t>all</a:t>
            </a:r>
            <a:r>
              <a:rPr lang="es-CL" sz="1400" dirty="0">
                <a:solidFill>
                  <a:schemeClr val="accent2"/>
                </a:solidFill>
              </a:rPr>
              <a:t> </a:t>
            </a:r>
            <a:r>
              <a:rPr lang="es-CL" sz="1400" dirty="0" err="1">
                <a:solidFill>
                  <a:schemeClr val="accent2"/>
                </a:solidFill>
              </a:rPr>
              <a:t>the</a:t>
            </a:r>
            <a:r>
              <a:rPr lang="es-CL" sz="1400" dirty="0">
                <a:solidFill>
                  <a:schemeClr val="accent2"/>
                </a:solidFill>
              </a:rPr>
              <a:t> sites.</a:t>
            </a:r>
          </a:p>
          <a:p>
            <a:pPr>
              <a:lnSpc>
                <a:spcPct val="150000"/>
              </a:lnSpc>
            </a:pPr>
            <a:r>
              <a:rPr lang="es-CL" sz="1400" dirty="0" err="1">
                <a:solidFill>
                  <a:schemeClr val="accent2"/>
                </a:solidFill>
              </a:rPr>
              <a:t>Orbit</a:t>
            </a:r>
            <a:r>
              <a:rPr lang="es-CL" sz="1400" dirty="0">
                <a:solidFill>
                  <a:schemeClr val="accent2"/>
                </a:solidFill>
              </a:rPr>
              <a:t> GEO,HEO,SSO,ES L1 has </a:t>
            </a:r>
            <a:r>
              <a:rPr lang="es-CL" sz="1400" dirty="0" err="1">
                <a:solidFill>
                  <a:schemeClr val="accent2"/>
                </a:solidFill>
              </a:rPr>
              <a:t>the</a:t>
            </a:r>
            <a:r>
              <a:rPr lang="es-CL" sz="1400" dirty="0">
                <a:solidFill>
                  <a:schemeClr val="accent2"/>
                </a:solidFill>
              </a:rPr>
              <a:t> </a:t>
            </a:r>
            <a:r>
              <a:rPr lang="es-CL" sz="1400" dirty="0" err="1">
                <a:solidFill>
                  <a:schemeClr val="accent2"/>
                </a:solidFill>
              </a:rPr>
              <a:t>best</a:t>
            </a:r>
            <a:r>
              <a:rPr lang="es-CL" sz="1400" dirty="0">
                <a:solidFill>
                  <a:schemeClr val="accent2"/>
                </a:solidFill>
              </a:rPr>
              <a:t> </a:t>
            </a:r>
            <a:r>
              <a:rPr lang="es-CL" sz="1400" dirty="0" err="1">
                <a:solidFill>
                  <a:schemeClr val="accent2"/>
                </a:solidFill>
              </a:rPr>
              <a:t>Success</a:t>
            </a:r>
            <a:r>
              <a:rPr lang="es-CL" sz="1400" dirty="0">
                <a:solidFill>
                  <a:schemeClr val="accent2"/>
                </a:solidFill>
              </a:rPr>
              <a:t> </a:t>
            </a:r>
            <a:r>
              <a:rPr lang="es-CL" sz="1400" dirty="0" err="1">
                <a:solidFill>
                  <a:schemeClr val="accent2"/>
                </a:solidFill>
              </a:rPr>
              <a:t>Rate</a:t>
            </a:r>
            <a:endParaRPr lang="es-CL" sz="800" b="1" dirty="0">
              <a:solidFill>
                <a:schemeClr val="accent2"/>
              </a:solidFill>
              <a:latin typeface="Söhne"/>
            </a:endParaRPr>
          </a:p>
        </p:txBody>
      </p:sp>
    </p:spTree>
    <p:extLst>
      <p:ext uri="{BB962C8B-B14F-4D97-AF65-F5344CB8AC3E}">
        <p14:creationId xmlns:p14="http://schemas.microsoft.com/office/powerpoint/2010/main" val="288603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228600" lvl="0" indent="-228600" rtl="0">
              <a:lnSpc>
                <a:spcPct val="100000"/>
              </a:lnSpc>
              <a:spcBef>
                <a:spcPts val="1600"/>
              </a:spcBef>
              <a:buFont typeface="+mj-lt"/>
              <a:buAutoNum type="arabicPeriod"/>
            </a:pPr>
            <a:r>
              <a:rPr lang="es-ES"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EXECUTIVE SUMMARY</a:t>
            </a:r>
          </a:p>
          <a:p>
            <a:pPr marL="228600" lvl="0" indent="-228600" rtl="0">
              <a:lnSpc>
                <a:spcPct val="100000"/>
              </a:lnSpc>
              <a:spcBef>
                <a:spcPts val="1600"/>
              </a:spcBef>
              <a:buFont typeface="+mj-lt"/>
              <a:buAutoNum type="arabicPeriod"/>
            </a:pPr>
            <a:r>
              <a:rPr lang="es-ES"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INTRODUCTION</a:t>
            </a:r>
          </a:p>
          <a:p>
            <a:pPr marL="228600" lvl="0" indent="-228600" rtl="0">
              <a:lnSpc>
                <a:spcPct val="100000"/>
              </a:lnSpc>
              <a:spcBef>
                <a:spcPts val="1600"/>
              </a:spcBef>
              <a:buFont typeface="+mj-lt"/>
              <a:buAutoNum type="arabicPeriod"/>
            </a:pPr>
            <a:r>
              <a:rPr lang="es-ES"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METHODOLOGY</a:t>
            </a:r>
          </a:p>
          <a:p>
            <a:pPr marL="228600" lvl="0" indent="-228600" rtl="0">
              <a:lnSpc>
                <a:spcPct val="100000"/>
              </a:lnSpc>
              <a:spcBef>
                <a:spcPts val="1600"/>
              </a:spcBef>
              <a:buFont typeface="+mj-lt"/>
              <a:buAutoNum type="arabicPeriod"/>
            </a:pPr>
            <a:r>
              <a:rPr lang="es-ES"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RESULTS</a:t>
            </a:r>
          </a:p>
          <a:p>
            <a:pPr marL="228600" lvl="0" indent="-228600" rtl="0">
              <a:lnSpc>
                <a:spcPct val="100000"/>
              </a:lnSpc>
              <a:spcBef>
                <a:spcPts val="1600"/>
              </a:spcBef>
              <a:buFont typeface="+mj-lt"/>
              <a:buAutoNum type="arabicPeriod"/>
            </a:pPr>
            <a:r>
              <a:rPr lang="es-ES"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CONCLUSION</a:t>
            </a:r>
            <a:endParaRPr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endParaRPr>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CONTENT OUTLINE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5" name="Imagen 4">
            <a:extLst>
              <a:ext uri="{FF2B5EF4-FFF2-40B4-BE49-F238E27FC236}">
                <a16:creationId xmlns:a16="http://schemas.microsoft.com/office/drawing/2014/main" id="{3D61AD5F-13DA-FD0F-A25B-629BC197183A}"/>
              </a:ext>
            </a:extLst>
          </p:cNvPr>
          <p:cNvPicPr>
            <a:picLocks noChangeAspect="1"/>
          </p:cNvPicPr>
          <p:nvPr/>
        </p:nvPicPr>
        <p:blipFill rotWithShape="1">
          <a:blip r:embed="rId3">
            <a:alphaModFix amt="35000"/>
          </a:blip>
          <a:srcRect l="1545" t="391" r="-1545" b="25490"/>
          <a:stretch/>
        </p:blipFill>
        <p:spPr>
          <a:xfrm>
            <a:off x="0" y="1"/>
            <a:ext cx="9387728" cy="5143499"/>
          </a:xfrm>
          <a:prstGeom prst="rect">
            <a:avLst/>
          </a:prstGeom>
        </p:spPr>
      </p:pic>
      <p:sp>
        <p:nvSpPr>
          <p:cNvPr id="687" name="Google Shape;687;p32"/>
          <p:cNvSpPr txBox="1">
            <a:spLocks noGrp="1"/>
          </p:cNvSpPr>
          <p:nvPr>
            <p:ph type="ctrTitle"/>
          </p:nvPr>
        </p:nvSpPr>
        <p:spPr>
          <a:xfrm>
            <a:off x="2441448" y="2153100"/>
            <a:ext cx="426110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70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3883185" cy="3786900"/>
          </a:xfrm>
          <a:prstGeom prst="rect">
            <a:avLst/>
          </a:prstGeom>
        </p:spPr>
        <p:txBody>
          <a:bodyPr spcFirstLastPara="1" wrap="square" lIns="91425" tIns="91425" rIns="91425" bIns="91425" anchor="t" anchorCtr="0">
            <a:noAutofit/>
          </a:bodyPr>
          <a:lstStyle/>
          <a:p>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METHODOLOGIES</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Data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Collection</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RestAPI</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and Web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Scraping</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EDA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Data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Visualization</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EDA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SQL </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Interactive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Maps</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Folium</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Interactive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Dashboards</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with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Plotly</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Dash</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Predictive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Analysis</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Classification</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a:t>
            </a:r>
          </a:p>
          <a:p>
            <a:pPr marL="165100" indent="0">
              <a:buNone/>
            </a:pPr>
            <a:endPar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endParaRPr>
          </a:p>
          <a:p>
            <a:pPr marL="165100" indent="0">
              <a:buNone/>
            </a:pP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 RESULTS</a:t>
            </a:r>
          </a:p>
          <a:p>
            <a:pPr>
              <a:buFont typeface="+mj-lt"/>
              <a:buAutoNum type="arabicPeriod"/>
            </a:pP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Exploratory</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Data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Analysis</a:t>
            </a: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 (EDA)</a:t>
            </a: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Interactive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Analytics</a:t>
            </a:r>
            <a:endPar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endParaRPr>
          </a:p>
          <a:p>
            <a:pPr>
              <a:buFont typeface="+mj-lt"/>
              <a:buAutoNum type="arabicPeriod"/>
            </a:pPr>
            <a:r>
              <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Predictive </a:t>
            </a:r>
            <a:r>
              <a:rPr lang="es-CL" sz="1600" dirty="0" err="1">
                <a:solidFill>
                  <a:srgbClr val="D1D5DB"/>
                </a:solidFill>
                <a:latin typeface="Calibri" panose="020F0502020204030204" pitchFamily="34" charset="0"/>
                <a:ea typeface="Apple SD Gothic Neo Medium" panose="02000300000000000000" pitchFamily="2" charset="-127"/>
                <a:cs typeface="Calibri" panose="020F0502020204030204" pitchFamily="34" charset="0"/>
              </a:rPr>
              <a:t>Analytics</a:t>
            </a:r>
            <a:endParaRPr lang="es-CL" sz="1600" dirty="0">
              <a:solidFill>
                <a:srgbClr val="D1D5DB"/>
              </a:solidFill>
              <a:latin typeface="Calibri" panose="020F0502020204030204" pitchFamily="34" charset="0"/>
              <a:ea typeface="Apple SD Gothic Neo Medium" panose="02000300000000000000" pitchFamily="2" charset="-127"/>
              <a:cs typeface="Calibri" panose="020F0502020204030204" pitchFamily="34" charset="0"/>
            </a:endParaRPr>
          </a:p>
          <a:p>
            <a:pPr marL="228600" lvl="0" indent="-228600" rtl="0">
              <a:lnSpc>
                <a:spcPct val="100000"/>
              </a:lnSpc>
              <a:spcBef>
                <a:spcPts val="1600"/>
              </a:spcBef>
              <a:buFont typeface="+mj-lt"/>
              <a:buAutoNum type="arabicPeriod"/>
            </a:pPr>
            <a:endParaRPr sz="1800"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EXECUTIVE SUMMARY</a:t>
            </a:r>
            <a:endParaRPr dirty="0"/>
          </a:p>
        </p:txBody>
      </p:sp>
    </p:spTree>
    <p:extLst>
      <p:ext uri="{BB962C8B-B14F-4D97-AF65-F5344CB8AC3E}">
        <p14:creationId xmlns:p14="http://schemas.microsoft.com/office/powerpoint/2010/main" val="392143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964692" y="3010662"/>
            <a:ext cx="7397496" cy="1484075"/>
          </a:xfrm>
          <a:prstGeom prst="rect">
            <a:avLst/>
          </a:prstGeom>
          <a:solidFill>
            <a:schemeClr val="bg2"/>
          </a:solidFill>
        </p:spPr>
        <p:txBody>
          <a:bodyPr spcFirstLastPara="1" wrap="square" lIns="91425" tIns="91425" rIns="91425" bIns="91425" anchor="t" anchorCtr="0">
            <a:noAutofit/>
          </a:bodyPr>
          <a:lstStyle/>
          <a:p>
            <a:pPr algn="l"/>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Problems</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you</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want</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to</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find</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answers</a:t>
            </a:r>
            <a:b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br>
            <a:b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b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What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are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key</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features</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of</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successful</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or</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unsuccessful</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landing</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for</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Falcon 9's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first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stage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a:t>
            </a:r>
            <a:b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br>
            <a:b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b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How</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do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different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rocket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variables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impact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success</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or</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failure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of</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landing</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a:t>
            </a:r>
            <a:b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br>
            <a:b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b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What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conditions</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can SpaceX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implement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to</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achieve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highest</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landing</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success</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rate</a:t>
            </a:r>
            <a:r>
              <a:rPr lang="es-CL" sz="1400" dirty="0">
                <a:solidFill>
                  <a:schemeClr val="bg1"/>
                </a:solidFill>
                <a:effectLst/>
                <a:latin typeface="Calibri" panose="020F0502020204030204" pitchFamily="34" charset="0"/>
                <a:ea typeface="Apple SD Gothic Neo Medium" panose="02000300000000000000" pitchFamily="2" charset="-127"/>
                <a:cs typeface="Calibri" panose="020F0502020204030204" pitchFamily="34" charset="0"/>
              </a:rPr>
              <a:t>?</a:t>
            </a:r>
            <a:br>
              <a:rPr lang="es-CL" sz="1100" dirty="0">
                <a:solidFill>
                  <a:schemeClr val="accent2"/>
                </a:solidFill>
                <a:effectLst/>
                <a:latin typeface="Apple SD Gothic Neo Medium" panose="02000300000000000000" pitchFamily="2" charset="-127"/>
                <a:ea typeface="Apple SD Gothic Neo Medium" panose="02000300000000000000" pitchFamily="2" charset="-127"/>
              </a:rPr>
            </a:br>
            <a:endParaRPr lang="es-CL" sz="1400" dirty="0">
              <a:solidFill>
                <a:schemeClr val="accent2"/>
              </a:solidFill>
              <a:latin typeface="Apple SD Gothic Neo Medium" panose="02000300000000000000" pitchFamily="2" charset="-127"/>
              <a:ea typeface="Apple SD Gothic Neo Medium" panose="02000300000000000000" pitchFamily="2" charset="-127"/>
            </a:endParaRPr>
          </a:p>
        </p:txBody>
      </p:sp>
      <p:sp>
        <p:nvSpPr>
          <p:cNvPr id="1134" name="Google Shape;1134;p40"/>
          <p:cNvSpPr txBox="1">
            <a:spLocks noGrp="1"/>
          </p:cNvSpPr>
          <p:nvPr>
            <p:ph type="subTitle" idx="1"/>
          </p:nvPr>
        </p:nvSpPr>
        <p:spPr>
          <a:xfrm>
            <a:off x="964692" y="1419704"/>
            <a:ext cx="7214616" cy="1259488"/>
          </a:xfrm>
          <a:prstGeom prst="rect">
            <a:avLst/>
          </a:prstGeom>
          <a:solidFill>
            <a:schemeClr val="bg2"/>
          </a:solidFill>
        </p:spPr>
        <p:txBody>
          <a:bodyPr spcFirstLastPara="1" wrap="square" lIns="91425" tIns="91425" rIns="91425" bIns="91425" anchor="b" anchorCtr="0">
            <a:noAutofit/>
          </a:bodyPr>
          <a:lstStyle/>
          <a:p>
            <a:pPr marL="0" lvl="0" indent="0" algn="just" rtl="0">
              <a:spcBef>
                <a:spcPts val="0"/>
              </a:spcBef>
              <a:spcAft>
                <a:spcPts val="0"/>
              </a:spcAft>
              <a:buNone/>
            </a:pP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Project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background</a:t>
            </a:r>
            <a:r>
              <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 and </a:t>
            </a:r>
            <a:r>
              <a:rPr lang="es-CL" sz="1600" dirty="0" err="1">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rPr>
              <a:t>context</a:t>
            </a:r>
            <a:endParaRPr lang="es-CL" sz="1600" dirty="0">
              <a:solidFill>
                <a:schemeClr val="accent2"/>
              </a:solidFill>
              <a:effectLst/>
              <a:latin typeface="Calibri" panose="020F0502020204030204" pitchFamily="34" charset="0"/>
              <a:ea typeface="Apple SD Gothic Neo Medium" panose="02000300000000000000" pitchFamily="2" charset="-127"/>
              <a:cs typeface="Calibri" panose="020F0502020204030204" pitchFamily="34" charset="0"/>
            </a:endParaRPr>
          </a:p>
          <a:p>
            <a:pPr marL="0" lvl="0" indent="0" algn="l" rtl="0">
              <a:spcBef>
                <a:spcPts val="0"/>
              </a:spcBef>
              <a:spcAft>
                <a:spcPts val="0"/>
              </a:spcAft>
              <a:buNone/>
            </a:pP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This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project</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aims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to</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predict</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success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of</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Falcon 9's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first</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stage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landing</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SpaceX can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reuse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the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first</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stage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reducing</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launch</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costs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to</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62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million</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dollars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compared</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to</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other</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providers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who</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charge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upward</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of</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165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million</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dollars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per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launch</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By</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predicting</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landing</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success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we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can determine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launch</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cost</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and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provide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valuable</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information</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for</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 </a:t>
            </a:r>
            <a:r>
              <a:rPr lang="es-CL" sz="1600" dirty="0" err="1">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competitors</a:t>
            </a:r>
            <a:r>
              <a:rPr lang="es-CL" sz="1600" dirty="0">
                <a:solidFill>
                  <a:srgbClr val="D1D5DB"/>
                </a:solidFill>
                <a:effectLst/>
                <a:latin typeface="Calibri" panose="020F0502020204030204" pitchFamily="34" charset="0"/>
                <a:ea typeface="Apple SD Gothic Neo Medium" panose="02000300000000000000" pitchFamily="2" charset="-127"/>
                <a:cs typeface="Calibri" panose="020F0502020204030204" pitchFamily="34" charset="0"/>
              </a:rPr>
              <a:t>.</a:t>
            </a:r>
            <a:endParaRPr sz="1600" dirty="0">
              <a:latin typeface="Calibri" panose="020F0502020204030204" pitchFamily="34" charset="0"/>
              <a:ea typeface="Apple SD Gothic Neo Medium" panose="02000300000000000000" pitchFamily="2" charset="-127"/>
              <a:cs typeface="Calibri" panose="020F0502020204030204" pitchFamily="34" charset="0"/>
            </a:endParaRPr>
          </a:p>
        </p:txBody>
      </p:sp>
      <p:sp>
        <p:nvSpPr>
          <p:cNvPr id="2" name="Google Shape;466;p26">
            <a:extLst>
              <a:ext uri="{FF2B5EF4-FFF2-40B4-BE49-F238E27FC236}">
                <a16:creationId xmlns:a16="http://schemas.microsoft.com/office/drawing/2014/main" id="{C97B8EEC-4F9B-B7E1-A601-5B9B9F0DCC9D}"/>
              </a:ext>
            </a:extLst>
          </p:cNvPr>
          <p:cNvSpPr txBox="1">
            <a:spLocks/>
          </p:cNvSpPr>
          <p:nvPr/>
        </p:nvSpPr>
        <p:spPr>
          <a:xfrm>
            <a:off x="964692" y="433672"/>
            <a:ext cx="472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Share Tech"/>
              <a:buNone/>
              <a:defRPr sz="2400" b="0" i="0" u="none" strike="noStrike" cap="none">
                <a:solidFill>
                  <a:schemeClr val="accent1"/>
                </a:solidFill>
                <a:latin typeface="Share Tech"/>
                <a:ea typeface="Share Tech"/>
                <a:cs typeface="Share Tech"/>
                <a:sym typeface="Share Tech"/>
              </a:defRPr>
            </a:lvl1pPr>
            <a:lvl2pPr marR="0" lvl="1"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2pPr>
            <a:lvl3pPr marR="0" lvl="2"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3pPr>
            <a:lvl4pPr marR="0" lvl="3"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4pPr>
            <a:lvl5pPr marR="0" lvl="4"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5pPr>
            <a:lvl6pPr marR="0" lvl="5"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6pPr>
            <a:lvl7pPr marR="0" lvl="6"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7pPr>
            <a:lvl8pPr marR="0" lvl="7"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8pPr>
            <a:lvl9pPr marR="0" lvl="8" algn="ctr" rtl="0">
              <a:lnSpc>
                <a:spcPct val="100000"/>
              </a:lnSpc>
              <a:spcBef>
                <a:spcPts val="0"/>
              </a:spcBef>
              <a:spcAft>
                <a:spcPts val="0"/>
              </a:spcAft>
              <a:buClr>
                <a:schemeClr val="lt1"/>
              </a:buClr>
              <a:buSzPts val="5200"/>
              <a:buFont typeface="Share Tech"/>
              <a:buNone/>
              <a:defRPr sz="5200" b="0" i="0" u="none" strike="noStrike" cap="none">
                <a:solidFill>
                  <a:schemeClr val="lt1"/>
                </a:solidFill>
                <a:latin typeface="Share Tech"/>
                <a:ea typeface="Share Tech"/>
                <a:cs typeface="Share Tech"/>
                <a:sym typeface="Share Tech"/>
              </a:defRPr>
            </a:lvl9pPr>
          </a:lstStyle>
          <a:p>
            <a:pPr algn="l"/>
            <a:r>
              <a:rPr lang="es-CL" dirty="0"/>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5" name="Imagen 4">
            <a:extLst>
              <a:ext uri="{FF2B5EF4-FFF2-40B4-BE49-F238E27FC236}">
                <a16:creationId xmlns:a16="http://schemas.microsoft.com/office/drawing/2014/main" id="{3D61AD5F-13DA-FD0F-A25B-629BC197183A}"/>
              </a:ext>
            </a:extLst>
          </p:cNvPr>
          <p:cNvPicPr>
            <a:picLocks noChangeAspect="1"/>
          </p:cNvPicPr>
          <p:nvPr/>
        </p:nvPicPr>
        <p:blipFill rotWithShape="1">
          <a:blip r:embed="rId3">
            <a:alphaModFix amt="35000"/>
          </a:blip>
          <a:srcRect l="1545" t="391" r="-1545" b="25490"/>
          <a:stretch/>
        </p:blipFill>
        <p:spPr>
          <a:xfrm>
            <a:off x="-60848" y="1"/>
            <a:ext cx="9387728" cy="5143499"/>
          </a:xfrm>
          <a:prstGeom prst="rect">
            <a:avLst/>
          </a:prstGeom>
        </p:spPr>
      </p:pic>
      <p:sp>
        <p:nvSpPr>
          <p:cNvPr id="687" name="Google Shape;687;p32"/>
          <p:cNvSpPr txBox="1">
            <a:spLocks noGrp="1"/>
          </p:cNvSpPr>
          <p:nvPr>
            <p:ph type="ctrTitle"/>
          </p:nvPr>
        </p:nvSpPr>
        <p:spPr>
          <a:xfrm>
            <a:off x="1230574" y="1992475"/>
            <a:ext cx="426110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METHODOLOGY</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73975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4"/>
            <a:ext cx="7376193" cy="3983963"/>
          </a:xfrm>
          <a:prstGeom prst="rect">
            <a:avLst/>
          </a:prstGeom>
        </p:spPr>
        <p:txBody>
          <a:bodyPr spcFirstLastPara="1" wrap="square" lIns="91425" tIns="91425" rIns="91425" bIns="91425" anchor="t" anchorCtr="0">
            <a:noAutofit/>
          </a:bodyPr>
          <a:lstStyle/>
          <a:p>
            <a:pPr marL="165100" indent="0">
              <a:buNone/>
            </a:pP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Collection</a:t>
            </a:r>
            <a:endPar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endParaRPr>
          </a:p>
          <a:p>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SpaceX REST API </a:t>
            </a:r>
          </a:p>
          <a:p>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Web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Scraping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from</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Wikipedia</a:t>
            </a:r>
          </a:p>
          <a:p>
            <a:pPr>
              <a:buFont typeface="Arial" panose="020B0604020202020204" pitchFamily="34" charset="0"/>
              <a:buChar char="•"/>
            </a:pPr>
            <a:endPar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endParaRPr>
          </a:p>
          <a:p>
            <a:pPr marL="165100" indent="0">
              <a:buNone/>
            </a:pP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Wrangling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Sampling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Data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Dealing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with</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Missing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Values</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One</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Hot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Encoding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for</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classification</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models</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exploratory</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analysis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(EDA)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visualization</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and SQL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interactive visual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analytics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Folium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and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Plotly</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Dash</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predictive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analysis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classification</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models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 -EXECUTIVE SUMMARY</a:t>
            </a:r>
            <a:endParaRPr dirty="0"/>
          </a:p>
        </p:txBody>
      </p:sp>
    </p:spTree>
    <p:extLst>
      <p:ext uri="{BB962C8B-B14F-4D97-AF65-F5344CB8AC3E}">
        <p14:creationId xmlns:p14="http://schemas.microsoft.com/office/powerpoint/2010/main" val="159777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4"/>
            <a:ext cx="7376193" cy="3983963"/>
          </a:xfrm>
          <a:prstGeom prst="rect">
            <a:avLst/>
          </a:prstGeom>
        </p:spPr>
        <p:txBody>
          <a:bodyPr spcFirstLastPara="1" wrap="square" lIns="91425" tIns="91425" rIns="91425" bIns="91425" anchor="t" anchorCtr="0">
            <a:noAutofit/>
          </a:bodyPr>
          <a:lstStyle/>
          <a:p>
            <a:pPr marL="165100" indent="0">
              <a:buNone/>
            </a:pP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To</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Collect</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data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into</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Datasets</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use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SpaceX </a:t>
            </a:r>
            <a:r>
              <a:rPr lang="es-CL" sz="14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Rest</a:t>
            </a:r>
            <a:r>
              <a:rPr lang="es-CL" sz="14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 API </a:t>
            </a:r>
          </a:p>
          <a:p>
            <a:pPr marL="165100" indent="0">
              <a:buNone/>
            </a:pPr>
            <a:endPar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endParaRPr>
          </a:p>
          <a:p>
            <a:pPr marL="165100" indent="0">
              <a:buNone/>
            </a:pP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obain</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data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such</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as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rocket</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used</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payload</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delivered</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launch</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speecifications</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landing</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specifications</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and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landung</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outcome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a:t>
            </a:r>
          </a:p>
          <a:p>
            <a:pPr marL="165100" indent="0">
              <a:buNone/>
            </a:pPr>
            <a:endPar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endParaRPr>
          </a:p>
          <a:p>
            <a:pPr marL="165100" indent="0">
              <a:buNone/>
            </a:pP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Space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X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Rest</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API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Endpoint</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URL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is</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api.spacexdata.com</a:t>
            </a:r>
            <a:r>
              <a:rPr lang="es-CL" sz="14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/v4/ </a:t>
            </a:r>
          </a:p>
          <a:p>
            <a:pPr marL="165100" indent="0">
              <a:buNone/>
            </a:pPr>
            <a:endParaRPr lang="es-CL" sz="1400" b="1" dirty="0">
              <a:solidFill>
                <a:schemeClr val="bg1"/>
              </a:solidFill>
              <a:latin typeface="Söhne"/>
            </a:endParaRPr>
          </a:p>
          <a:p>
            <a:pPr marL="165100" indent="0">
              <a:buNone/>
            </a:pPr>
            <a:endParaRPr lang="es-CL" sz="1400" b="1" dirty="0">
              <a:solidFill>
                <a:schemeClr val="bg1"/>
              </a:solidFill>
              <a:latin typeface="Söhne"/>
            </a:endParaRPr>
          </a:p>
          <a:p>
            <a:pPr marL="165100" indent="0">
              <a:buNone/>
            </a:pPr>
            <a:endParaRPr lang="es-CL" sz="1400" b="1" dirty="0">
              <a:solidFill>
                <a:schemeClr val="bg1"/>
              </a:solidFill>
              <a:latin typeface="Söhne"/>
            </a:endParaRPr>
          </a:p>
          <a:p>
            <a:pPr marL="165100" indent="0">
              <a:buNone/>
            </a:pPr>
            <a:endParaRPr lang="es-CL" sz="1400" b="1" dirty="0">
              <a:solidFill>
                <a:schemeClr val="bg1"/>
              </a:solidFill>
              <a:latin typeface="Söhne"/>
            </a:endParaRPr>
          </a:p>
          <a:p>
            <a:pPr marL="165100" indent="0">
              <a:buNone/>
            </a:pPr>
            <a:endParaRPr lang="es-CL" sz="1400" b="1" dirty="0">
              <a:solidFill>
                <a:schemeClr val="bg1"/>
              </a:solidFill>
              <a:latin typeface="Söhne"/>
            </a:endParaRP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a:t>
            </a:r>
            <a:endParaRPr dirty="0"/>
          </a:p>
        </p:txBody>
      </p:sp>
      <p:sp>
        <p:nvSpPr>
          <p:cNvPr id="6" name="Google Shape;609;p30">
            <a:extLst>
              <a:ext uri="{FF2B5EF4-FFF2-40B4-BE49-F238E27FC236}">
                <a16:creationId xmlns:a16="http://schemas.microsoft.com/office/drawing/2014/main" id="{EA8A9559-6FF8-7674-949C-357664E38276}"/>
              </a:ext>
            </a:extLst>
          </p:cNvPr>
          <p:cNvSpPr/>
          <p:nvPr/>
        </p:nvSpPr>
        <p:spPr>
          <a:xfrm>
            <a:off x="618823"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a:solidFill>
                  <a:schemeClr val="accent2"/>
                </a:solidFill>
                <a:effectLst/>
                <a:latin typeface="Ubuntu Mono derivative Powerlin" panose="020B0509030602030204" pitchFamily="49" charset="0"/>
              </a:rPr>
              <a:t>SpaceX </a:t>
            </a:r>
            <a:r>
              <a:rPr lang="es-CL" b="1" dirty="0" err="1">
                <a:solidFill>
                  <a:schemeClr val="accent2"/>
                </a:solidFill>
                <a:effectLst/>
                <a:latin typeface="Ubuntu Mono derivative Powerlin" panose="020B0509030602030204" pitchFamily="49" charset="0"/>
              </a:rPr>
              <a:t>Rest</a:t>
            </a:r>
            <a:r>
              <a:rPr lang="es-CL" b="1" dirty="0">
                <a:solidFill>
                  <a:schemeClr val="accent2"/>
                </a:solidFill>
                <a:effectLst/>
                <a:latin typeface="Ubuntu Mono derivative Powerlin" panose="020B0509030602030204" pitchFamily="49" charset="0"/>
              </a:rPr>
              <a:t> API </a:t>
            </a:r>
            <a:r>
              <a:rPr lang="es-CL" b="1" dirty="0" err="1">
                <a:solidFill>
                  <a:schemeClr val="accent2"/>
                </a:solidFill>
                <a:effectLst/>
                <a:latin typeface="Ubuntu Mono derivative Powerlin" panose="020B0509030602030204" pitchFamily="49" charset="0"/>
              </a:rPr>
              <a:t>call</a:t>
            </a:r>
            <a:endParaRPr lang="es-CL" sz="1100" b="1" dirty="0">
              <a:solidFill>
                <a:schemeClr val="accent2"/>
              </a:solidFill>
              <a:latin typeface="Ubuntu Mono derivative Powerlin" panose="020B0509030602030204" pitchFamily="49" charset="0"/>
            </a:endParaRPr>
          </a:p>
        </p:txBody>
      </p:sp>
      <p:sp>
        <p:nvSpPr>
          <p:cNvPr id="8" name="Google Shape;611;p30">
            <a:extLst>
              <a:ext uri="{FF2B5EF4-FFF2-40B4-BE49-F238E27FC236}">
                <a16:creationId xmlns:a16="http://schemas.microsoft.com/office/drawing/2014/main" id="{B3C852B2-5D25-FAB2-C6F6-6E13E9B6EC3A}"/>
              </a:ext>
            </a:extLst>
          </p:cNvPr>
          <p:cNvSpPr/>
          <p:nvPr/>
        </p:nvSpPr>
        <p:spPr>
          <a:xfrm>
            <a:off x="216423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a:solidFill>
                  <a:schemeClr val="accent2"/>
                </a:solidFill>
                <a:latin typeface="Ubuntu Mono derivative Powerlin" panose="020B0509030602030204" pitchFamily="49" charset="0"/>
              </a:rPr>
              <a:t>API </a:t>
            </a:r>
            <a:r>
              <a:rPr lang="es-CL" b="1" dirty="0" err="1">
                <a:solidFill>
                  <a:schemeClr val="accent2"/>
                </a:solidFill>
                <a:latin typeface="Ubuntu Mono derivative Powerlin" panose="020B0509030602030204" pitchFamily="49" charset="0"/>
              </a:rPr>
              <a:t>returns</a:t>
            </a:r>
            <a:r>
              <a:rPr lang="es-CL" b="1" dirty="0">
                <a:solidFill>
                  <a:schemeClr val="accent2"/>
                </a:solidFill>
                <a:latin typeface="Ubuntu Mono derivative Powerlin" panose="020B0509030602030204" pitchFamily="49" charset="0"/>
              </a:rPr>
              <a:t> JSON file</a:t>
            </a:r>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609;p30">
            <a:extLst>
              <a:ext uri="{FF2B5EF4-FFF2-40B4-BE49-F238E27FC236}">
                <a16:creationId xmlns:a16="http://schemas.microsoft.com/office/drawing/2014/main" id="{792257CB-CD7D-6A79-F3C3-BCF8D6F2F796}"/>
              </a:ext>
            </a:extLst>
          </p:cNvPr>
          <p:cNvSpPr/>
          <p:nvPr/>
        </p:nvSpPr>
        <p:spPr>
          <a:xfrm>
            <a:off x="372293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err="1">
                <a:solidFill>
                  <a:schemeClr val="accent2"/>
                </a:solidFill>
                <a:latin typeface="Ubuntu Mono derivative Powerlin" panose="020B0509030602030204" pitchFamily="49" charset="0"/>
              </a:rPr>
              <a:t>Make</a:t>
            </a:r>
            <a:r>
              <a:rPr lang="es-CL" b="1" dirty="0">
                <a:solidFill>
                  <a:schemeClr val="accent2"/>
                </a:solidFill>
                <a:latin typeface="Ubuntu Mono derivative Powerlin" panose="020B0509030602030204" pitchFamily="49" charset="0"/>
              </a:rPr>
              <a:t> </a:t>
            </a:r>
            <a:r>
              <a:rPr lang="es-CL" b="1" dirty="0" err="1">
                <a:solidFill>
                  <a:schemeClr val="accent2"/>
                </a:solidFill>
                <a:latin typeface="Ubuntu Mono derivative Powerlin" panose="020B0509030602030204" pitchFamily="49" charset="0"/>
              </a:rPr>
              <a:t>Dataframe</a:t>
            </a:r>
            <a:r>
              <a:rPr lang="es-CL" b="1" dirty="0">
                <a:solidFill>
                  <a:schemeClr val="accent2"/>
                </a:solidFill>
                <a:latin typeface="Ubuntu Mono derivative Powerlin" panose="020B0509030602030204" pitchFamily="49" charset="0"/>
              </a:rPr>
              <a:t> </a:t>
            </a:r>
            <a:r>
              <a:rPr lang="es-CL" b="1" dirty="0" err="1">
                <a:solidFill>
                  <a:schemeClr val="accent2"/>
                </a:solidFill>
                <a:latin typeface="Ubuntu Mono derivative Powerlin" panose="020B0509030602030204" pitchFamily="49" charset="0"/>
              </a:rPr>
              <a:t>from</a:t>
            </a:r>
            <a:r>
              <a:rPr lang="es-CL" b="1" dirty="0">
                <a:solidFill>
                  <a:schemeClr val="accent2"/>
                </a:solidFill>
                <a:latin typeface="Ubuntu Mono derivative Powerlin" panose="020B0509030602030204" pitchFamily="49" charset="0"/>
              </a:rPr>
              <a:t> JSON</a:t>
            </a:r>
          </a:p>
        </p:txBody>
      </p:sp>
      <p:sp>
        <p:nvSpPr>
          <p:cNvPr id="52" name="Google Shape;611;p30">
            <a:extLst>
              <a:ext uri="{FF2B5EF4-FFF2-40B4-BE49-F238E27FC236}">
                <a16:creationId xmlns:a16="http://schemas.microsoft.com/office/drawing/2014/main" id="{A666FAD2-87AF-0CFD-C7B7-F8A4BABB673B}"/>
              </a:ext>
            </a:extLst>
          </p:cNvPr>
          <p:cNvSpPr/>
          <p:nvPr/>
        </p:nvSpPr>
        <p:spPr>
          <a:xfrm>
            <a:off x="528467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err="1">
                <a:solidFill>
                  <a:schemeClr val="accent2"/>
                </a:solidFill>
                <a:latin typeface="Ubuntu Mono derivative Powerlin" panose="020B0509030602030204" pitchFamily="49" charset="0"/>
              </a:rPr>
              <a:t>Clean</a:t>
            </a:r>
            <a:r>
              <a:rPr lang="es-CL" b="1" dirty="0">
                <a:solidFill>
                  <a:schemeClr val="accent2"/>
                </a:solidFill>
                <a:latin typeface="Ubuntu Mono derivative Powerlin" panose="020B0509030602030204" pitchFamily="49" charset="0"/>
              </a:rPr>
              <a:t> &amp; </a:t>
            </a:r>
            <a:r>
              <a:rPr lang="es-CL" b="1" dirty="0" err="1">
                <a:solidFill>
                  <a:schemeClr val="accent2"/>
                </a:solidFill>
                <a:latin typeface="Ubuntu Mono derivative Powerlin" panose="020B0509030602030204" pitchFamily="49" charset="0"/>
              </a:rPr>
              <a:t>Export</a:t>
            </a:r>
            <a:r>
              <a:rPr lang="es-CL" b="1" dirty="0">
                <a:solidFill>
                  <a:schemeClr val="accent2"/>
                </a:solidFill>
                <a:latin typeface="Ubuntu Mono derivative Powerlin" panose="020B0509030602030204" pitchFamily="49" charset="0"/>
              </a:rPr>
              <a:t> Data</a:t>
            </a:r>
          </a:p>
        </p:txBody>
      </p:sp>
      <p:sp>
        <p:nvSpPr>
          <p:cNvPr id="56" name="Google Shape;611;p30">
            <a:extLst>
              <a:ext uri="{FF2B5EF4-FFF2-40B4-BE49-F238E27FC236}">
                <a16:creationId xmlns:a16="http://schemas.microsoft.com/office/drawing/2014/main" id="{8DE6E04E-0F75-5DF4-83CC-F6655C35B98C}"/>
              </a:ext>
            </a:extLst>
          </p:cNvPr>
          <p:cNvSpPr/>
          <p:nvPr/>
        </p:nvSpPr>
        <p:spPr>
          <a:xfrm>
            <a:off x="6879070" y="2927887"/>
            <a:ext cx="1762010"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a:solidFill>
                  <a:schemeClr val="accent2"/>
                </a:solidFill>
                <a:latin typeface="Ubuntu Mono derivative Powerlin" panose="020B0509030602030204" pitchFamily="49" charset="0"/>
              </a:rPr>
              <a:t>dataset_part1.csv</a:t>
            </a:r>
          </a:p>
        </p:txBody>
      </p:sp>
      <p:cxnSp>
        <p:nvCxnSpPr>
          <p:cNvPr id="59" name="Conector recto de flecha 58">
            <a:extLst>
              <a:ext uri="{FF2B5EF4-FFF2-40B4-BE49-F238E27FC236}">
                <a16:creationId xmlns:a16="http://schemas.microsoft.com/office/drawing/2014/main" id="{8CBF5CB1-5E56-2459-1285-DDEA08E33EDC}"/>
              </a:ext>
            </a:extLst>
          </p:cNvPr>
          <p:cNvCxnSpPr>
            <a:stCxn id="6" idx="3"/>
            <a:endCxn id="8" idx="1"/>
          </p:cNvCxnSpPr>
          <p:nvPr/>
        </p:nvCxnSpPr>
        <p:spPr>
          <a:xfrm>
            <a:off x="1849260" y="3277137"/>
            <a:ext cx="31497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0B0C69B-915D-CE1D-C54A-A3F4437CA5AF}"/>
              </a:ext>
            </a:extLst>
          </p:cNvPr>
          <p:cNvCxnSpPr>
            <a:stCxn id="8" idx="3"/>
            <a:endCxn id="51" idx="1"/>
          </p:cNvCxnSpPr>
          <p:nvPr/>
        </p:nvCxnSpPr>
        <p:spPr>
          <a:xfrm>
            <a:off x="3394671" y="3277137"/>
            <a:ext cx="32826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AD2A8327-031E-DA4B-A7C6-51DA730CB0A8}"/>
              </a:ext>
            </a:extLst>
          </p:cNvPr>
          <p:cNvCxnSpPr>
            <a:stCxn id="51" idx="3"/>
            <a:endCxn id="52" idx="1"/>
          </p:cNvCxnSpPr>
          <p:nvPr/>
        </p:nvCxnSpPr>
        <p:spPr>
          <a:xfrm>
            <a:off x="4953371" y="3277137"/>
            <a:ext cx="33130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Conector recto de flecha 448">
            <a:extLst>
              <a:ext uri="{FF2B5EF4-FFF2-40B4-BE49-F238E27FC236}">
                <a16:creationId xmlns:a16="http://schemas.microsoft.com/office/drawing/2014/main" id="{B3741405-2F1F-E1B9-D4B9-534939668C3F}"/>
              </a:ext>
            </a:extLst>
          </p:cNvPr>
          <p:cNvCxnSpPr>
            <a:cxnSpLocks/>
            <a:stCxn id="52" idx="3"/>
            <a:endCxn id="56" idx="1"/>
          </p:cNvCxnSpPr>
          <p:nvPr/>
        </p:nvCxnSpPr>
        <p:spPr>
          <a:xfrm>
            <a:off x="6515111" y="3277137"/>
            <a:ext cx="363959" cy="127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3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02921" y="1063524"/>
            <a:ext cx="8138160" cy="3983963"/>
          </a:xfrm>
          <a:prstGeom prst="rect">
            <a:avLst/>
          </a:prstGeom>
        </p:spPr>
        <p:txBody>
          <a:bodyPr spcFirstLastPara="1" wrap="square" lIns="91425" tIns="91425" rIns="91425" bIns="91425" anchor="t" anchorCtr="0">
            <a:noAutofit/>
          </a:bodyPr>
          <a:lstStyle/>
          <a:p>
            <a:pPr marL="165100" indent="0">
              <a:buNone/>
            </a:pP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can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also</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use Web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Scraping</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from</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Wikipedia </a:t>
            </a:r>
          </a:p>
          <a:p>
            <a:pPr marL="165100" indent="0">
              <a:buNone/>
            </a:pPr>
            <a:endPar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endParaRPr>
          </a:p>
          <a:p>
            <a:pPr marL="165100" indent="0">
              <a:buNone/>
            </a:pP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We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use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the</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r>
              <a:rPr lang="es-CL" sz="14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url</a:t>
            </a:r>
            <a:r>
              <a:rPr lang="es-CL" sz="14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rPr>
              <a:t> :</a:t>
            </a:r>
          </a:p>
          <a:p>
            <a:pPr marL="165100" indent="0">
              <a:buNone/>
            </a:pPr>
            <a:r>
              <a:rPr lang="es-CL"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https://</a:t>
            </a:r>
            <a:r>
              <a:rPr lang="es-CL"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en.wikipedia.org</a:t>
            </a:r>
            <a:r>
              <a:rPr lang="es-CL"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/w/</a:t>
            </a:r>
            <a:r>
              <a:rPr lang="es-CL"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index.php?title</a:t>
            </a:r>
            <a:r>
              <a:rPr lang="es-CL"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rPr>
              <a:t>=List_of_Falcon_9_and_Falcon_Heavy_launches&amp;oldid=1027686922 </a:t>
            </a:r>
          </a:p>
          <a:p>
            <a:pPr marL="165100" indent="0">
              <a:buNone/>
            </a:pPr>
            <a:endParaRPr lang="es-CL" sz="1400" b="1" dirty="0">
              <a:solidFill>
                <a:schemeClr val="bg1"/>
              </a:solidFill>
              <a:latin typeface="Calibri" panose="020F0502020204030204" pitchFamily="34" charset="0"/>
              <a:cs typeface="Calibri" panose="020F0502020204030204" pitchFamily="34" charset="0"/>
            </a:endParaRPr>
          </a:p>
          <a:p>
            <a:pPr marL="165100" indent="0">
              <a:buNone/>
            </a:pPr>
            <a:endParaRPr lang="es-CL" sz="1400" b="1" dirty="0">
              <a:solidFill>
                <a:schemeClr val="bg1"/>
              </a:solidFill>
              <a:latin typeface="Calibri" panose="020F0502020204030204" pitchFamily="34" charset="0"/>
              <a:cs typeface="Calibri" panose="020F0502020204030204" pitchFamily="34" charset="0"/>
            </a:endParaRPr>
          </a:p>
          <a:p>
            <a:pPr marL="165100" indent="0">
              <a:buNone/>
            </a:pPr>
            <a:endParaRPr lang="es-CL" sz="1400" b="1" dirty="0">
              <a:solidFill>
                <a:schemeClr val="bg1"/>
              </a:solidFill>
              <a:latin typeface="Calibri" panose="020F0502020204030204" pitchFamily="34" charset="0"/>
              <a:cs typeface="Calibri" panose="020F0502020204030204" pitchFamily="34" charset="0"/>
            </a:endParaRPr>
          </a:p>
          <a:p>
            <a:pPr marL="165100" indent="0">
              <a:buNone/>
            </a:pPr>
            <a:endParaRPr lang="es-CL" sz="1400" b="1" dirty="0">
              <a:solidFill>
                <a:schemeClr val="bg1"/>
              </a:solidFill>
              <a:latin typeface="Calibri" panose="020F0502020204030204" pitchFamily="34" charset="0"/>
              <a:cs typeface="Calibri" panose="020F0502020204030204" pitchFamily="34" charset="0"/>
            </a:endParaRPr>
          </a:p>
          <a:p>
            <a:pPr marL="165100" indent="0">
              <a:buNone/>
            </a:pPr>
            <a:endParaRPr lang="es-CL" sz="1400" b="1" dirty="0">
              <a:solidFill>
                <a:schemeClr val="bg1"/>
              </a:solidFill>
              <a:latin typeface="Söhne"/>
            </a:endParaRP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a:t>
            </a:r>
            <a:endParaRPr dirty="0"/>
          </a:p>
        </p:txBody>
      </p:sp>
      <p:sp>
        <p:nvSpPr>
          <p:cNvPr id="6" name="Google Shape;609;p30">
            <a:extLst>
              <a:ext uri="{FF2B5EF4-FFF2-40B4-BE49-F238E27FC236}">
                <a16:creationId xmlns:a16="http://schemas.microsoft.com/office/drawing/2014/main" id="{EA8A9559-6FF8-7674-949C-357664E38276}"/>
              </a:ext>
            </a:extLst>
          </p:cNvPr>
          <p:cNvSpPr/>
          <p:nvPr/>
        </p:nvSpPr>
        <p:spPr>
          <a:xfrm>
            <a:off x="618823"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sz="1200" b="1" dirty="0" err="1">
                <a:solidFill>
                  <a:schemeClr val="accent2"/>
                </a:solidFill>
                <a:effectLst/>
                <a:latin typeface="Ubuntu Mono derivative Powerlin" panose="020B0509030602030204" pitchFamily="49" charset="0"/>
              </a:rPr>
              <a:t>Get</a:t>
            </a:r>
            <a:r>
              <a:rPr lang="es-CL" sz="1200" b="1" dirty="0">
                <a:solidFill>
                  <a:schemeClr val="accent2"/>
                </a:solidFill>
                <a:effectLst/>
                <a:latin typeface="Ubuntu Mono derivative Powerlin" panose="020B0509030602030204" pitchFamily="49" charset="0"/>
              </a:rPr>
              <a:t> HTML response </a:t>
            </a:r>
            <a:r>
              <a:rPr lang="es-CL" sz="1200" b="1" dirty="0" err="1">
                <a:solidFill>
                  <a:schemeClr val="accent2"/>
                </a:solidFill>
                <a:effectLst/>
                <a:latin typeface="Ubuntu Mono derivative Powerlin" panose="020B0509030602030204" pitchFamily="49" charset="0"/>
              </a:rPr>
              <a:t>from</a:t>
            </a:r>
            <a:r>
              <a:rPr lang="es-CL" sz="1200" b="1" dirty="0">
                <a:solidFill>
                  <a:schemeClr val="accent2"/>
                </a:solidFill>
                <a:effectLst/>
                <a:latin typeface="Ubuntu Mono derivative Powerlin" panose="020B0509030602030204" pitchFamily="49" charset="0"/>
              </a:rPr>
              <a:t> Wikipedia </a:t>
            </a:r>
          </a:p>
        </p:txBody>
      </p:sp>
      <p:sp>
        <p:nvSpPr>
          <p:cNvPr id="8" name="Google Shape;611;p30">
            <a:extLst>
              <a:ext uri="{FF2B5EF4-FFF2-40B4-BE49-F238E27FC236}">
                <a16:creationId xmlns:a16="http://schemas.microsoft.com/office/drawing/2014/main" id="{B3C852B2-5D25-FAB2-C6F6-6E13E9B6EC3A}"/>
              </a:ext>
            </a:extLst>
          </p:cNvPr>
          <p:cNvSpPr/>
          <p:nvPr/>
        </p:nvSpPr>
        <p:spPr>
          <a:xfrm>
            <a:off x="216423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sz="1200" b="1" dirty="0" err="1">
                <a:solidFill>
                  <a:schemeClr val="accent2"/>
                </a:solidFill>
                <a:latin typeface="Ubuntu Mono derivative Powerlin" panose="020B0509030602030204" pitchFamily="49" charset="0"/>
              </a:rPr>
              <a:t>Extract</a:t>
            </a:r>
            <a:r>
              <a:rPr lang="es-CL" sz="1200" b="1" dirty="0">
                <a:solidFill>
                  <a:schemeClr val="accent2"/>
                </a:solidFill>
                <a:latin typeface="Ubuntu Mono derivative Powerlin" panose="020B0509030602030204" pitchFamily="49" charset="0"/>
              </a:rPr>
              <a:t> data</a:t>
            </a:r>
          </a:p>
          <a:p>
            <a:pPr algn="ctr"/>
            <a:r>
              <a:rPr lang="es-CL" sz="1200" b="1" dirty="0" err="1">
                <a:solidFill>
                  <a:schemeClr val="accent2"/>
                </a:solidFill>
                <a:latin typeface="Ubuntu Mono derivative Powerlin" panose="020B0509030602030204" pitchFamily="49" charset="0"/>
              </a:rPr>
              <a:t>with</a:t>
            </a:r>
            <a:r>
              <a:rPr lang="es-CL" sz="1200" b="1" dirty="0">
                <a:solidFill>
                  <a:schemeClr val="accent2"/>
                </a:solidFill>
                <a:latin typeface="Ubuntu Mono derivative Powerlin" panose="020B0509030602030204" pitchFamily="49" charset="0"/>
              </a:rPr>
              <a:t> </a:t>
            </a:r>
          </a:p>
          <a:p>
            <a:pPr algn="ctr"/>
            <a:r>
              <a:rPr lang="es-CL" sz="1200" b="1" dirty="0" err="1">
                <a:solidFill>
                  <a:schemeClr val="accent2"/>
                </a:solidFill>
                <a:latin typeface="Ubuntu Mono derivative Powerlin" panose="020B0509030602030204" pitchFamily="49" charset="0"/>
              </a:rPr>
              <a:t>BeautifulSoup</a:t>
            </a:r>
            <a:r>
              <a:rPr lang="es-CL" sz="1200" b="1" dirty="0">
                <a:solidFill>
                  <a:schemeClr val="accent2"/>
                </a:solidFill>
                <a:latin typeface="Ubuntu Mono derivative Powerlin" panose="020B0509030602030204" pitchFamily="49" charset="0"/>
              </a:rPr>
              <a:t> </a:t>
            </a:r>
          </a:p>
        </p:txBody>
      </p:sp>
      <p:grpSp>
        <p:nvGrpSpPr>
          <p:cNvPr id="13" name="Google Shape;616;p30">
            <a:extLst>
              <a:ext uri="{FF2B5EF4-FFF2-40B4-BE49-F238E27FC236}">
                <a16:creationId xmlns:a16="http://schemas.microsoft.com/office/drawing/2014/main" id="{EF051761-DF67-63A9-92B1-02439810A71F}"/>
              </a:ext>
            </a:extLst>
          </p:cNvPr>
          <p:cNvGrpSpPr/>
          <p:nvPr/>
        </p:nvGrpSpPr>
        <p:grpSpPr>
          <a:xfrm>
            <a:off x="4566526" y="4453890"/>
            <a:ext cx="402156" cy="456781"/>
            <a:chOff x="5357662" y="4297637"/>
            <a:chExt cx="287275" cy="326296"/>
          </a:xfrm>
        </p:grpSpPr>
        <p:sp>
          <p:nvSpPr>
            <p:cNvPr id="14" name="Google Shape;617;p30">
              <a:extLst>
                <a:ext uri="{FF2B5EF4-FFF2-40B4-BE49-F238E27FC236}">
                  <a16:creationId xmlns:a16="http://schemas.microsoft.com/office/drawing/2014/main" id="{7535E655-128E-E59B-D174-2AF022C3B234}"/>
                </a:ext>
              </a:extLst>
            </p:cNvPr>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8;p30">
              <a:extLst>
                <a:ext uri="{FF2B5EF4-FFF2-40B4-BE49-F238E27FC236}">
                  <a16:creationId xmlns:a16="http://schemas.microsoft.com/office/drawing/2014/main" id="{FF3E38FE-A195-54C7-8E00-F2ECC67D166C}"/>
                </a:ext>
              </a:extLst>
            </p:cNvPr>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9;p30">
              <a:extLst>
                <a:ext uri="{FF2B5EF4-FFF2-40B4-BE49-F238E27FC236}">
                  <a16:creationId xmlns:a16="http://schemas.microsoft.com/office/drawing/2014/main" id="{63541D65-530F-C75A-638D-F974B0AF458F}"/>
                </a:ext>
              </a:extLst>
            </p:cNvPr>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0;p30">
              <a:extLst>
                <a:ext uri="{FF2B5EF4-FFF2-40B4-BE49-F238E27FC236}">
                  <a16:creationId xmlns:a16="http://schemas.microsoft.com/office/drawing/2014/main" id="{3E071B3B-22E1-9D71-9DBC-D2D96FB704E9}"/>
                </a:ext>
              </a:extLst>
            </p:cNvPr>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21;p30">
              <a:extLst>
                <a:ext uri="{FF2B5EF4-FFF2-40B4-BE49-F238E27FC236}">
                  <a16:creationId xmlns:a16="http://schemas.microsoft.com/office/drawing/2014/main" id="{1A0253E2-6927-929C-AF7C-347551B3320B}"/>
                </a:ext>
              </a:extLst>
            </p:cNvPr>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22;p30">
            <a:extLst>
              <a:ext uri="{FF2B5EF4-FFF2-40B4-BE49-F238E27FC236}">
                <a16:creationId xmlns:a16="http://schemas.microsoft.com/office/drawing/2014/main" id="{A70B048F-E8A0-F68E-2112-FAE69500B307}"/>
              </a:ext>
            </a:extLst>
          </p:cNvPr>
          <p:cNvGrpSpPr/>
          <p:nvPr/>
        </p:nvGrpSpPr>
        <p:grpSpPr>
          <a:xfrm>
            <a:off x="3124404" y="4440081"/>
            <a:ext cx="484361" cy="484405"/>
            <a:chOff x="4890434" y="4287389"/>
            <a:chExt cx="345997" cy="346029"/>
          </a:xfrm>
        </p:grpSpPr>
        <p:sp>
          <p:nvSpPr>
            <p:cNvPr id="20" name="Google Shape;623;p30">
              <a:extLst>
                <a:ext uri="{FF2B5EF4-FFF2-40B4-BE49-F238E27FC236}">
                  <a16:creationId xmlns:a16="http://schemas.microsoft.com/office/drawing/2014/main" id="{3E1DF1A3-36ED-3BD1-9E8C-0C0C84F900CE}"/>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24;p30">
              <a:extLst>
                <a:ext uri="{FF2B5EF4-FFF2-40B4-BE49-F238E27FC236}">
                  <a16:creationId xmlns:a16="http://schemas.microsoft.com/office/drawing/2014/main" id="{1ACDD471-F2A2-EF6A-6E78-C1E457D34042}"/>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25;p30">
              <a:extLst>
                <a:ext uri="{FF2B5EF4-FFF2-40B4-BE49-F238E27FC236}">
                  <a16:creationId xmlns:a16="http://schemas.microsoft.com/office/drawing/2014/main" id="{E28F79D9-FCAB-BCB9-579F-9BAD7116977F}"/>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6;p30">
              <a:extLst>
                <a:ext uri="{FF2B5EF4-FFF2-40B4-BE49-F238E27FC236}">
                  <a16:creationId xmlns:a16="http://schemas.microsoft.com/office/drawing/2014/main" id="{C5EB16E0-AACC-369B-EBC9-812CAB51FA7B}"/>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7;p30">
              <a:extLst>
                <a:ext uri="{FF2B5EF4-FFF2-40B4-BE49-F238E27FC236}">
                  <a16:creationId xmlns:a16="http://schemas.microsoft.com/office/drawing/2014/main" id="{4A2BD817-086E-7AEE-E57E-96474F98A85D}"/>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0">
              <a:extLst>
                <a:ext uri="{FF2B5EF4-FFF2-40B4-BE49-F238E27FC236}">
                  <a16:creationId xmlns:a16="http://schemas.microsoft.com/office/drawing/2014/main" id="{52981204-9EFD-EBCF-0DE9-C82DE233ACA0}"/>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0">
              <a:extLst>
                <a:ext uri="{FF2B5EF4-FFF2-40B4-BE49-F238E27FC236}">
                  <a16:creationId xmlns:a16="http://schemas.microsoft.com/office/drawing/2014/main" id="{7E06DBEB-1959-71D6-F56E-8ECBC1CCBC87}"/>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609;p30">
            <a:extLst>
              <a:ext uri="{FF2B5EF4-FFF2-40B4-BE49-F238E27FC236}">
                <a16:creationId xmlns:a16="http://schemas.microsoft.com/office/drawing/2014/main" id="{792257CB-CD7D-6A79-F3C3-BCF8D6F2F796}"/>
              </a:ext>
            </a:extLst>
          </p:cNvPr>
          <p:cNvSpPr/>
          <p:nvPr/>
        </p:nvSpPr>
        <p:spPr>
          <a:xfrm>
            <a:off x="372293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err="1">
                <a:solidFill>
                  <a:schemeClr val="accent2"/>
                </a:solidFill>
                <a:latin typeface="Ubuntu Mono derivative Powerlin" panose="020B0509030602030204" pitchFamily="49" charset="0"/>
              </a:rPr>
              <a:t>Make</a:t>
            </a:r>
            <a:r>
              <a:rPr lang="es-CL" b="1" dirty="0">
                <a:solidFill>
                  <a:schemeClr val="accent2"/>
                </a:solidFill>
                <a:latin typeface="Ubuntu Mono derivative Powerlin" panose="020B0509030602030204" pitchFamily="49" charset="0"/>
              </a:rPr>
              <a:t> </a:t>
            </a:r>
            <a:r>
              <a:rPr lang="es-CL" b="1" dirty="0" err="1">
                <a:solidFill>
                  <a:schemeClr val="accent2"/>
                </a:solidFill>
                <a:latin typeface="Ubuntu Mono derivative Powerlin" panose="020B0509030602030204" pitchFamily="49" charset="0"/>
              </a:rPr>
              <a:t>Dataframe</a:t>
            </a:r>
            <a:endParaRPr lang="es-CL" b="1" dirty="0">
              <a:solidFill>
                <a:schemeClr val="accent2"/>
              </a:solidFill>
              <a:latin typeface="Ubuntu Mono derivative Powerlin" panose="020B0509030602030204" pitchFamily="49" charset="0"/>
            </a:endParaRPr>
          </a:p>
        </p:txBody>
      </p:sp>
      <p:sp>
        <p:nvSpPr>
          <p:cNvPr id="52" name="Google Shape;611;p30">
            <a:extLst>
              <a:ext uri="{FF2B5EF4-FFF2-40B4-BE49-F238E27FC236}">
                <a16:creationId xmlns:a16="http://schemas.microsoft.com/office/drawing/2014/main" id="{A666FAD2-87AF-0CFD-C7B7-F8A4BABB673B}"/>
              </a:ext>
            </a:extLst>
          </p:cNvPr>
          <p:cNvSpPr/>
          <p:nvPr/>
        </p:nvSpPr>
        <p:spPr>
          <a:xfrm>
            <a:off x="5284674" y="2915187"/>
            <a:ext cx="1230437"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err="1">
                <a:solidFill>
                  <a:schemeClr val="accent2"/>
                </a:solidFill>
                <a:latin typeface="Ubuntu Mono derivative Powerlin" panose="020B0509030602030204" pitchFamily="49" charset="0"/>
              </a:rPr>
              <a:t>Export</a:t>
            </a:r>
            <a:r>
              <a:rPr lang="es-CL" b="1" dirty="0">
                <a:solidFill>
                  <a:schemeClr val="accent2"/>
                </a:solidFill>
                <a:latin typeface="Ubuntu Mono derivative Powerlin" panose="020B0509030602030204" pitchFamily="49" charset="0"/>
              </a:rPr>
              <a:t> Data</a:t>
            </a:r>
          </a:p>
        </p:txBody>
      </p:sp>
      <p:sp>
        <p:nvSpPr>
          <p:cNvPr id="56" name="Google Shape;611;p30">
            <a:extLst>
              <a:ext uri="{FF2B5EF4-FFF2-40B4-BE49-F238E27FC236}">
                <a16:creationId xmlns:a16="http://schemas.microsoft.com/office/drawing/2014/main" id="{8DE6E04E-0F75-5DF4-83CC-F6655C35B98C}"/>
              </a:ext>
            </a:extLst>
          </p:cNvPr>
          <p:cNvSpPr/>
          <p:nvPr/>
        </p:nvSpPr>
        <p:spPr>
          <a:xfrm>
            <a:off x="6879070" y="2927887"/>
            <a:ext cx="1762010" cy="723900"/>
          </a:xfrm>
          <a:prstGeom prst="rect">
            <a:avLst/>
          </a:prstGeom>
          <a:noFill/>
          <a:ln>
            <a:solidFill>
              <a:schemeClr val="accent2"/>
            </a:solidFill>
          </a:ln>
        </p:spPr>
        <p:txBody>
          <a:bodyPr spcFirstLastPara="1" wrap="square" lIns="91425" tIns="91425" rIns="91425" bIns="91425" anchor="ctr" anchorCtr="0">
            <a:noAutofit/>
          </a:bodyPr>
          <a:lstStyle/>
          <a:p>
            <a:pPr algn="ctr"/>
            <a:r>
              <a:rPr lang="es-CL" b="1" dirty="0" err="1">
                <a:solidFill>
                  <a:schemeClr val="accent2"/>
                </a:solidFill>
                <a:latin typeface="Ubuntu Mono derivative Powerlin" panose="020B0509030602030204" pitchFamily="49" charset="0"/>
              </a:rPr>
              <a:t>spacex_web</a:t>
            </a:r>
            <a:r>
              <a:rPr lang="es-CL" b="1" dirty="0">
                <a:solidFill>
                  <a:schemeClr val="accent2"/>
                </a:solidFill>
                <a:latin typeface="Ubuntu Mono derivative Powerlin" panose="020B0509030602030204" pitchFamily="49" charset="0"/>
              </a:rPr>
              <a:t>_ </a:t>
            </a:r>
            <a:r>
              <a:rPr lang="es-CL" b="1" dirty="0" err="1">
                <a:solidFill>
                  <a:schemeClr val="accent2"/>
                </a:solidFill>
                <a:latin typeface="Ubuntu Mono derivative Powerlin" panose="020B0509030602030204" pitchFamily="49" charset="0"/>
              </a:rPr>
              <a:t>scraped.csv</a:t>
            </a:r>
            <a:r>
              <a:rPr lang="es-CL" b="1" dirty="0">
                <a:solidFill>
                  <a:schemeClr val="accent2"/>
                </a:solidFill>
                <a:latin typeface="Ubuntu Mono derivative Powerlin" panose="020B0509030602030204" pitchFamily="49" charset="0"/>
              </a:rPr>
              <a:t> </a:t>
            </a:r>
          </a:p>
        </p:txBody>
      </p:sp>
      <p:cxnSp>
        <p:nvCxnSpPr>
          <p:cNvPr id="59" name="Conector recto de flecha 58">
            <a:extLst>
              <a:ext uri="{FF2B5EF4-FFF2-40B4-BE49-F238E27FC236}">
                <a16:creationId xmlns:a16="http://schemas.microsoft.com/office/drawing/2014/main" id="{8CBF5CB1-5E56-2459-1285-DDEA08E33EDC}"/>
              </a:ext>
            </a:extLst>
          </p:cNvPr>
          <p:cNvCxnSpPr>
            <a:stCxn id="6" idx="3"/>
            <a:endCxn id="8" idx="1"/>
          </p:cNvCxnSpPr>
          <p:nvPr/>
        </p:nvCxnSpPr>
        <p:spPr>
          <a:xfrm>
            <a:off x="1849260" y="3277137"/>
            <a:ext cx="31497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0B0C69B-915D-CE1D-C54A-A3F4437CA5AF}"/>
              </a:ext>
            </a:extLst>
          </p:cNvPr>
          <p:cNvCxnSpPr>
            <a:stCxn id="8" idx="3"/>
            <a:endCxn id="51" idx="1"/>
          </p:cNvCxnSpPr>
          <p:nvPr/>
        </p:nvCxnSpPr>
        <p:spPr>
          <a:xfrm>
            <a:off x="3394671" y="3277137"/>
            <a:ext cx="32826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AD2A8327-031E-DA4B-A7C6-51DA730CB0A8}"/>
              </a:ext>
            </a:extLst>
          </p:cNvPr>
          <p:cNvCxnSpPr>
            <a:stCxn id="51" idx="3"/>
            <a:endCxn id="52" idx="1"/>
          </p:cNvCxnSpPr>
          <p:nvPr/>
        </p:nvCxnSpPr>
        <p:spPr>
          <a:xfrm>
            <a:off x="4953371" y="3277137"/>
            <a:ext cx="33130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Conector recto de flecha 448">
            <a:extLst>
              <a:ext uri="{FF2B5EF4-FFF2-40B4-BE49-F238E27FC236}">
                <a16:creationId xmlns:a16="http://schemas.microsoft.com/office/drawing/2014/main" id="{B3741405-2F1F-E1B9-D4B9-534939668C3F}"/>
              </a:ext>
            </a:extLst>
          </p:cNvPr>
          <p:cNvCxnSpPr>
            <a:cxnSpLocks/>
            <a:stCxn id="52" idx="3"/>
            <a:endCxn id="56" idx="1"/>
          </p:cNvCxnSpPr>
          <p:nvPr/>
        </p:nvCxnSpPr>
        <p:spPr>
          <a:xfrm>
            <a:off x="6515111" y="3277137"/>
            <a:ext cx="363959" cy="1270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74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4"/>
            <a:ext cx="7376193" cy="3983963"/>
          </a:xfrm>
          <a:prstGeom prst="rect">
            <a:avLst/>
          </a:prstGeom>
        </p:spPr>
        <p:txBody>
          <a:bodyPr spcFirstLastPara="1" wrap="square" lIns="91425" tIns="91425" rIns="91425" bIns="91425" anchor="t" anchorCtr="0">
            <a:noAutofit/>
          </a:bodyPr>
          <a:lstStyle/>
          <a:p>
            <a:pPr marL="165100" indent="0">
              <a:buNone/>
            </a:pP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Collection</a:t>
            </a:r>
            <a:endPar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endParaRPr>
          </a:p>
          <a:p>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SpaceX REST API </a:t>
            </a:r>
          </a:p>
          <a:p>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Web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Scraping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from</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Wikipedia</a:t>
            </a:r>
          </a:p>
          <a:p>
            <a:pPr>
              <a:buFont typeface="Arial" panose="020B0604020202020204" pitchFamily="34" charset="0"/>
              <a:buChar char="•"/>
            </a:pPr>
            <a:endPar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endParaRPr>
          </a:p>
          <a:p>
            <a:pPr marL="165100" indent="0">
              <a:buNone/>
            </a:pP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Wrangling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Sampling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Data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Dealing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with</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Missing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Values</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One</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Hot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Encoding</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for</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classification</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models</a:t>
            </a:r>
            <a:r>
              <a:rPr lang="es-CL" sz="1600" dirty="0">
                <a:solidFill>
                  <a:schemeClr val="accent2"/>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exploratory</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data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analysis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(EDA)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visualization</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and SQL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interactive visual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analytics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Folium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and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Plotly</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Dash</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a:p>
            <a:pPr marL="165100" indent="0">
              <a:lnSpc>
                <a:spcPct val="150000"/>
              </a:lnSpc>
              <a:buNone/>
            </a:pP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Perform</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predictive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analysis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using</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classification</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r>
              <a:rPr lang="es-CL" sz="1600" dirty="0" err="1">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models</a:t>
            </a:r>
            <a:r>
              <a:rPr lang="es-CL" sz="1600" dirty="0">
                <a:solidFill>
                  <a:schemeClr val="bg1"/>
                </a:solidFill>
                <a:latin typeface="Calibri" panose="020F0502020204030204" pitchFamily="34" charset="0"/>
                <a:ea typeface="Apple SD Gothic Neo Medium" panose="02000300000000000000" pitchFamily="2" charset="-127"/>
                <a:cs typeface="Calibri" panose="020F0502020204030204" pitchFamily="34" charset="0"/>
                <a:sym typeface="Share Tech"/>
              </a:rPr>
              <a:t> </a:t>
            </a:r>
          </a:p>
        </p:txBody>
      </p:sp>
      <p:sp>
        <p:nvSpPr>
          <p:cNvPr id="466" name="Google Shape;466;p26"/>
          <p:cNvSpPr txBox="1">
            <a:spLocks noGrp="1"/>
          </p:cNvSpPr>
          <p:nvPr>
            <p:ph type="ctrTitle"/>
          </p:nvPr>
        </p:nvSpPr>
        <p:spPr>
          <a:xfrm>
            <a:off x="618824" y="411675"/>
            <a:ext cx="696155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 -EXECUTIVE SUMMARY</a:t>
            </a:r>
            <a:endParaRPr dirty="0"/>
          </a:p>
        </p:txBody>
      </p:sp>
    </p:spTree>
    <p:extLst>
      <p:ext uri="{BB962C8B-B14F-4D97-AF65-F5344CB8AC3E}">
        <p14:creationId xmlns:p14="http://schemas.microsoft.com/office/powerpoint/2010/main" val="2204800925"/>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823</Words>
  <Application>Microsoft Macintosh PowerPoint</Application>
  <PresentationFormat>Presentación en pantalla (16:9)</PresentationFormat>
  <Paragraphs>115</Paragraphs>
  <Slides>20</Slides>
  <Notes>20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20</vt:i4>
      </vt:variant>
    </vt:vector>
  </HeadingPairs>
  <TitlesOfParts>
    <vt:vector size="31" baseType="lpstr">
      <vt:lpstr>Share Tech</vt:lpstr>
      <vt:lpstr>Arial</vt:lpstr>
      <vt:lpstr>Apple SD Gothic Neo Medium</vt:lpstr>
      <vt:lpstr>Maven Pro</vt:lpstr>
      <vt:lpstr>Nunito Light</vt:lpstr>
      <vt:lpstr>Calibri</vt:lpstr>
      <vt:lpstr>Söhne</vt:lpstr>
      <vt:lpstr>Livvic Light</vt:lpstr>
      <vt:lpstr>Fira Sans Extra Condensed Medium</vt:lpstr>
      <vt:lpstr>Ubuntu Mono derivative Powerlin</vt:lpstr>
      <vt:lpstr>Data Science Consulting by Slidesgo</vt:lpstr>
      <vt:lpstr>SPACE X IBM DATA SCIENCE  CAPSTONE PROJECT</vt:lpstr>
      <vt:lpstr>CONTENT OUTLINE</vt:lpstr>
      <vt:lpstr>EXECUTIVE SUMMARY</vt:lpstr>
      <vt:lpstr>Problems you want to find answers  What are the key features of a successful or unsuccessful landing for Falcon 9's first stage?  How do different rocket variables impact the success or failure of the landing?  What conditions can SpaceX implement to achieve the highest landing success rate? </vt:lpstr>
      <vt:lpstr>METHODOLOGY</vt:lpstr>
      <vt:lpstr>METHODOLOGY -EXECUTIVE SUMMARY</vt:lpstr>
      <vt:lpstr>DATA COLLECTION</vt:lpstr>
      <vt:lpstr>DATA COLLECTION</vt:lpstr>
      <vt:lpstr>METHODOLOGY -EXECUTIVE SUMMARY</vt:lpstr>
      <vt:lpstr>DATA COLLECTION</vt:lpstr>
      <vt:lpstr>DATA COLLECTION</vt:lpstr>
      <vt:lpstr>DATA WRANGLING</vt:lpstr>
      <vt:lpstr>EDA DATA VISUALIZATION</vt:lpstr>
      <vt:lpstr>EDA WITH SQL</vt:lpstr>
      <vt:lpstr>INTERACTVIE MAP WITH FOLIUM</vt:lpstr>
      <vt:lpstr>DASHBOARD WITH PLOTLY DASH</vt:lpstr>
      <vt:lpstr>PREDICTIVE ANALYSIS</vt:lpstr>
      <vt:lpstr>RESULTS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X IBM DATA SCIENCE  CAPSTONE PROJECT</dc:title>
  <cp:lastModifiedBy>Diego Ignacio Ortiz</cp:lastModifiedBy>
  <cp:revision>5</cp:revision>
  <dcterms:modified xsi:type="dcterms:W3CDTF">2023-04-29T01:20:41Z</dcterms:modified>
</cp:coreProperties>
</file>